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6"/>
  </p:notesMasterIdLst>
  <p:sldIdLst>
    <p:sldId id="256" r:id="rId2"/>
    <p:sldId id="257" r:id="rId3"/>
    <p:sldId id="261" r:id="rId4"/>
    <p:sldId id="258" r:id="rId5"/>
    <p:sldId id="272" r:id="rId6"/>
    <p:sldId id="269" r:id="rId7"/>
    <p:sldId id="271" r:id="rId8"/>
    <p:sldId id="270" r:id="rId9"/>
    <p:sldId id="274" r:id="rId10"/>
    <p:sldId id="268" r:id="rId11"/>
    <p:sldId id="262" r:id="rId12"/>
    <p:sldId id="263" r:id="rId13"/>
    <p:sldId id="265"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298" autoAdjust="0"/>
  </p:normalViewPr>
  <p:slideViewPr>
    <p:cSldViewPr snapToGrid="0">
      <p:cViewPr varScale="1">
        <p:scale>
          <a:sx n="88" d="100"/>
          <a:sy n="88" d="100"/>
        </p:scale>
        <p:origin x="1416" y="7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90974-34FC-4435-B8EC-773AA8B61A39}"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3E8DC-CECC-4DC0-871A-590E413EAB73}" type="slidenum">
              <a:rPr lang="nl-NL" smtClean="0"/>
              <a:t>‹nr.›</a:t>
            </a:fld>
            <a:endParaRPr lang="nl-NL"/>
          </a:p>
        </p:txBody>
      </p:sp>
    </p:spTree>
    <p:extLst>
      <p:ext uri="{BB962C8B-B14F-4D97-AF65-F5344CB8AC3E}">
        <p14:creationId xmlns:p14="http://schemas.microsoft.com/office/powerpoint/2010/main" val="356733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Heet de ouders en leerlingen welkom op de activiteit. </a:t>
            </a:r>
          </a:p>
        </p:txBody>
      </p:sp>
      <p:sp>
        <p:nvSpPr>
          <p:cNvPr id="4" name="Tijdelijke aanduiding voor dianummer 3"/>
          <p:cNvSpPr>
            <a:spLocks noGrp="1"/>
          </p:cNvSpPr>
          <p:nvPr>
            <p:ph type="sldNum" sz="quarter" idx="10"/>
          </p:nvPr>
        </p:nvSpPr>
        <p:spPr/>
        <p:txBody>
          <a:bodyPr/>
          <a:lstStyle/>
          <a:p>
            <a:fld id="{CBC3E8DC-CECC-4DC0-871A-590E413EAB73}" type="slidenum">
              <a:rPr lang="nl-NL" smtClean="0"/>
              <a:t>1</a:t>
            </a:fld>
            <a:endParaRPr lang="nl-NL"/>
          </a:p>
        </p:txBody>
      </p:sp>
    </p:spTree>
    <p:extLst>
      <p:ext uri="{BB962C8B-B14F-4D97-AF65-F5344CB8AC3E}">
        <p14:creationId xmlns:p14="http://schemas.microsoft.com/office/powerpoint/2010/main" val="107114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minivlogs van oud-ISK-leerlingen zien. </a:t>
            </a:r>
            <a:r>
              <a:rPr lang="nl-NL" sz="1800" dirty="0">
                <a:effectLst/>
                <a:latin typeface="Calibri" panose="020F0502020204030204" pitchFamily="34" charset="0"/>
                <a:ea typeface="Calibri" panose="020F0502020204030204" pitchFamily="34" charset="0"/>
                <a:cs typeface="Arial" panose="020B0604020202020204" pitchFamily="34" charset="0"/>
              </a:rPr>
              <a:t>Laat ouders hun reacties delen: “Welke vlog vindt u het leukst? Waarom?”</a:t>
            </a:r>
            <a:endParaRPr lang="nl-NL" dirty="0"/>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11</a:t>
            </a:fld>
            <a:endParaRPr lang="nl-NL"/>
          </a:p>
        </p:txBody>
      </p:sp>
    </p:spTree>
    <p:extLst>
      <p:ext uri="{BB962C8B-B14F-4D97-AF65-F5344CB8AC3E}">
        <p14:creationId xmlns:p14="http://schemas.microsoft.com/office/powerpoint/2010/main" val="219322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foto’s op van de schoolse omgeving en vertel bijvoorbeeld kort waar de leerlingen bijv. eten, sporten of huiswerk maken.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12</a:t>
            </a:fld>
            <a:endParaRPr lang="nl-NL"/>
          </a:p>
        </p:txBody>
      </p:sp>
    </p:spTree>
    <p:extLst>
      <p:ext uri="{BB962C8B-B14F-4D97-AF65-F5344CB8AC3E}">
        <p14:creationId xmlns:p14="http://schemas.microsoft.com/office/powerpoint/2010/main" val="10219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kort wie je zelf bent. Neem een foto van jezelf en van de NT2-coördinator van het vo/mbo op, vul je contactgegevens aan en deel deze naderhand ook uit aan ouders zodat zij weten hoe ze je kunnen bereiken.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2</a:t>
            </a:fld>
            <a:endParaRPr lang="nl-NL"/>
          </a:p>
        </p:txBody>
      </p:sp>
    </p:spTree>
    <p:extLst>
      <p:ext uri="{BB962C8B-B14F-4D97-AF65-F5344CB8AC3E}">
        <p14:creationId xmlns:p14="http://schemas.microsoft.com/office/powerpoint/2010/main" val="2286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ook oud-ISK-leerlingen zichzelf voorstellen. </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3</a:t>
            </a:fld>
            <a:endParaRPr lang="nl-NL"/>
          </a:p>
        </p:txBody>
      </p:sp>
    </p:spTree>
    <p:extLst>
      <p:ext uri="{BB962C8B-B14F-4D97-AF65-F5344CB8AC3E}">
        <p14:creationId xmlns:p14="http://schemas.microsoft.com/office/powerpoint/2010/main" val="312138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oud-leerlingen en ouders om zichzelf kort voor te stellen. Laat oud-leerlingen beginnen, zodat ouders de zin ‘Ik heet…’ al een aantal keer gehoord hebben voordat ze zelf aan de beurt zijn.</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4</a:t>
            </a:fld>
            <a:endParaRPr lang="nl-NL"/>
          </a:p>
        </p:txBody>
      </p:sp>
    </p:spTree>
    <p:extLst>
      <p:ext uri="{BB962C8B-B14F-4D97-AF65-F5344CB8AC3E}">
        <p14:creationId xmlns:p14="http://schemas.microsoft.com/office/powerpoint/2010/main" val="204566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apart elke praktische stap die ouders en leerlingen moeten doorlopen. Zorg dat dezelfde stappen ook opgesomd staan in het stappenplan dat ouders na de bijeenkomst mee naar huis kunnen nemen. Zorg voor visuele ondersteuning</a:t>
            </a:r>
          </a:p>
          <a:p>
            <a:r>
              <a:rPr lang="nl-NL" dirty="0"/>
              <a:t>- Bekijk een filmpje, bijvoorbeeld over het bestellen van leermiddelen.</a:t>
            </a:r>
          </a:p>
          <a:p>
            <a:r>
              <a:rPr lang="nl-NL" dirty="0"/>
              <a:t>- Kijk samen op www.maps.google.nl waar de school zich bevindt en hoe lang het fietsen of reizen is om vanaf huis de school te bereiken.</a:t>
            </a:r>
          </a:p>
          <a:p>
            <a:r>
              <a:rPr lang="nl-NL" dirty="0"/>
              <a:t>- …</a:t>
            </a:r>
          </a:p>
          <a:p>
            <a:endParaRPr lang="nl-NL" dirty="0"/>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6</a:t>
            </a:fld>
            <a:endParaRPr lang="nl-NL"/>
          </a:p>
        </p:txBody>
      </p:sp>
    </p:spTree>
    <p:extLst>
      <p:ext uri="{BB962C8B-B14F-4D97-AF65-F5344CB8AC3E}">
        <p14:creationId xmlns:p14="http://schemas.microsoft.com/office/powerpoint/2010/main" val="258657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Model de verschillende stappen om boeken te bestellen: bezoek met elkaar de website van bijvoorbeeld de leermiddelenverstrekker. </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7</a:t>
            </a:fld>
            <a:endParaRPr lang="nl-NL"/>
          </a:p>
        </p:txBody>
      </p:sp>
    </p:spTree>
    <p:extLst>
      <p:ext uri="{BB962C8B-B14F-4D97-AF65-F5344CB8AC3E}">
        <p14:creationId xmlns:p14="http://schemas.microsoft.com/office/powerpoint/2010/main" val="414647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Google </a:t>
            </a:r>
            <a:r>
              <a:rPr lang="nl-NL" dirty="0" err="1"/>
              <a:t>Maps</a:t>
            </a:r>
            <a:r>
              <a:rPr lang="nl-NL" dirty="0"/>
              <a:t> en voer een aantal thuisadressen van de leerlingen + schooladressen van het vo of mbo in, om te laten zien hoe lang de reis naar school is en welke vervoersopties er zijn. </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8</a:t>
            </a:fld>
            <a:endParaRPr lang="nl-NL"/>
          </a:p>
        </p:txBody>
      </p:sp>
    </p:spTree>
    <p:extLst>
      <p:ext uri="{BB962C8B-B14F-4D97-AF65-F5344CB8AC3E}">
        <p14:creationId xmlns:p14="http://schemas.microsoft.com/office/powerpoint/2010/main" val="192492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4715B-F1F5-6634-8626-2E16242A65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600DFD-6B68-1F6F-11E0-CDD4F62DBC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D6D3924-29FB-388D-87EA-896A5E801D6D}"/>
              </a:ext>
            </a:extLst>
          </p:cNvPr>
          <p:cNvSpPr>
            <a:spLocks noGrp="1"/>
          </p:cNvSpPr>
          <p:nvPr>
            <p:ph type="body" idx="1"/>
          </p:nvPr>
        </p:nvSpPr>
        <p:spPr/>
        <p:txBody>
          <a:bodyPr/>
          <a:lstStyle/>
          <a:p>
            <a:r>
              <a:rPr lang="nl-NL" dirty="0"/>
              <a:t>Maak samen een lijst van benodigde schoolspullen, laat leerlingen en ouders zelf ook roepen wat zij denken dat er aangeschaft moet worden. Bespreek vervolgens wat er daadwerkelijk nodig is en wat niet. Soms moeten ouders bijvoorbeeld zelf een rekenmachine aanschaffen, soms levert de school deze aan.</a:t>
            </a:r>
          </a:p>
        </p:txBody>
      </p:sp>
      <p:sp>
        <p:nvSpPr>
          <p:cNvPr id="4" name="Tijdelijke aanduiding voor dianummer 3">
            <a:extLst>
              <a:ext uri="{FF2B5EF4-FFF2-40B4-BE49-F238E27FC236}">
                <a16:creationId xmlns:a16="http://schemas.microsoft.com/office/drawing/2014/main" id="{706CD818-A1AF-6CCF-1F08-B499CC184CB7}"/>
              </a:ext>
            </a:extLst>
          </p:cNvPr>
          <p:cNvSpPr>
            <a:spLocks noGrp="1"/>
          </p:cNvSpPr>
          <p:nvPr>
            <p:ph type="sldNum" sz="quarter" idx="5"/>
          </p:nvPr>
        </p:nvSpPr>
        <p:spPr/>
        <p:txBody>
          <a:bodyPr/>
          <a:lstStyle/>
          <a:p>
            <a:fld id="{CBC3E8DC-CECC-4DC0-871A-590E413EAB73}" type="slidenum">
              <a:rPr lang="nl-NL" smtClean="0"/>
              <a:t>9</a:t>
            </a:fld>
            <a:endParaRPr lang="nl-NL"/>
          </a:p>
        </p:txBody>
      </p:sp>
    </p:spTree>
    <p:extLst>
      <p:ext uri="{BB962C8B-B14F-4D97-AF65-F5344CB8AC3E}">
        <p14:creationId xmlns:p14="http://schemas.microsoft.com/office/powerpoint/2010/main" val="177816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ouders ruimte om vragen te stellen. Laat ze de vragen in hun eigen taal stellen, wanneer ze dat prettig vinden en vraag de sleutelouder of oud-leerling om te vertalen. </a:t>
            </a:r>
          </a:p>
        </p:txBody>
      </p:sp>
      <p:sp>
        <p:nvSpPr>
          <p:cNvPr id="4" name="Tijdelijke aanduiding voor dianummer 3"/>
          <p:cNvSpPr>
            <a:spLocks noGrp="1"/>
          </p:cNvSpPr>
          <p:nvPr>
            <p:ph type="sldNum" sz="quarter" idx="5"/>
          </p:nvPr>
        </p:nvSpPr>
        <p:spPr/>
        <p:txBody>
          <a:bodyPr/>
          <a:lstStyle/>
          <a:p>
            <a:fld id="{CBC3E8DC-CECC-4DC0-871A-590E413EAB73}" type="slidenum">
              <a:rPr lang="nl-NL" smtClean="0"/>
              <a:t>10</a:t>
            </a:fld>
            <a:endParaRPr lang="nl-NL"/>
          </a:p>
        </p:txBody>
      </p:sp>
    </p:spTree>
    <p:extLst>
      <p:ext uri="{BB962C8B-B14F-4D97-AF65-F5344CB8AC3E}">
        <p14:creationId xmlns:p14="http://schemas.microsoft.com/office/powerpoint/2010/main" val="235306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AFD0997-A053-4178-A1C0-635C21C0308A}"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10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3808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15596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60035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B93102A-D9C5-41F3-975A-D1744D4FD4C8}" type="datetimeFigureOut">
              <a:rPr lang="nl-NL" smtClean="0"/>
              <a:t>22-5-2024</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AFD0997-A053-4178-A1C0-635C21C0308A}"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6260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B93102A-D9C5-41F3-975A-D1744D4FD4C8}" type="datetimeFigureOut">
              <a:rPr lang="nl-NL" smtClean="0"/>
              <a:t>22-5-2024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8439269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B93102A-D9C5-41F3-975A-D1744D4FD4C8}" type="datetimeFigureOut">
              <a:rPr lang="nl-NL" smtClean="0"/>
              <a:t>22-5-2024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15046118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B93102A-D9C5-41F3-975A-D1744D4FD4C8}" type="datetimeFigureOut">
              <a:rPr lang="nl-NL" smtClean="0"/>
              <a:t>22-5-2024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278342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3102A-D9C5-41F3-975A-D1744D4FD4C8}" type="datetimeFigureOut">
              <a:rPr lang="nl-NL" smtClean="0"/>
              <a:t>22-5-2024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183670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5B93102A-D9C5-41F3-975A-D1744D4FD4C8}" type="datetimeFigureOut">
              <a:rPr lang="nl-NL" smtClean="0"/>
              <a:t>22-5-2024</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CAFD0997-A053-4178-A1C0-635C21C0308A}"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772443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5B93102A-D9C5-41F3-975A-D1744D4FD4C8}" type="datetimeFigureOut">
              <a:rPr lang="nl-NL" smtClean="0"/>
              <a:t>22-5-2024</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CAFD0997-A053-4178-A1C0-635C21C0308A}" type="slidenum">
              <a:rPr lang="nl-NL" smtClean="0"/>
              <a:t>‹nr.›</a:t>
            </a:fld>
            <a:endParaRPr lang="nl-NL"/>
          </a:p>
        </p:txBody>
      </p:sp>
    </p:spTree>
    <p:extLst>
      <p:ext uri="{BB962C8B-B14F-4D97-AF65-F5344CB8AC3E}">
        <p14:creationId xmlns:p14="http://schemas.microsoft.com/office/powerpoint/2010/main" val="116220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B93102A-D9C5-41F3-975A-D1744D4FD4C8}" type="datetimeFigureOut">
              <a:rPr lang="nl-NL" smtClean="0"/>
              <a:t>22-5-2024</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AFD0997-A053-4178-A1C0-635C21C0308A}"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36403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teamleider@school.nl"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mentor@school.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Verder na de ISK!</a:t>
            </a:r>
          </a:p>
        </p:txBody>
      </p:sp>
      <p:sp>
        <p:nvSpPr>
          <p:cNvPr id="3" name="Ondertitel 2"/>
          <p:cNvSpPr>
            <a:spLocks noGrp="1"/>
          </p:cNvSpPr>
          <p:nvPr>
            <p:ph type="subTitle" idx="1"/>
          </p:nvPr>
        </p:nvSpPr>
        <p:spPr/>
        <p:txBody>
          <a:bodyPr/>
          <a:lstStyle/>
          <a:p>
            <a:r>
              <a:rPr lang="nl-NL" dirty="0"/>
              <a:t>[datum]</a:t>
            </a:r>
          </a:p>
        </p:txBody>
      </p:sp>
    </p:spTree>
    <p:extLst>
      <p:ext uri="{BB962C8B-B14F-4D97-AF65-F5344CB8AC3E}">
        <p14:creationId xmlns:p14="http://schemas.microsoft.com/office/powerpoint/2010/main" val="378056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Heeft u een vraag?</a:t>
            </a:r>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00195" y="2590915"/>
            <a:ext cx="4480560" cy="2984269"/>
          </a:xfrm>
        </p:spPr>
      </p:pic>
    </p:spTree>
    <p:extLst>
      <p:ext uri="{BB962C8B-B14F-4D97-AF65-F5344CB8AC3E}">
        <p14:creationId xmlns:p14="http://schemas.microsoft.com/office/powerpoint/2010/main" val="251511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dag op </a:t>
            </a:r>
            <a:r>
              <a:rPr lang="nl-NL" dirty="0">
                <a:solidFill>
                  <a:schemeClr val="bg1">
                    <a:lumMod val="50000"/>
                  </a:schemeClr>
                </a:solidFill>
              </a:rPr>
              <a:t>[naam school]</a:t>
            </a:r>
          </a:p>
        </p:txBody>
      </p:sp>
      <p:sp>
        <p:nvSpPr>
          <p:cNvPr id="3" name="Tijdelijke aanduiding voor inhoud 2"/>
          <p:cNvSpPr>
            <a:spLocks noGrp="1"/>
          </p:cNvSpPr>
          <p:nvPr>
            <p:ph sz="half" idx="1"/>
          </p:nvPr>
        </p:nvSpPr>
        <p:spPr/>
        <p:txBody>
          <a:bodyPr/>
          <a:lstStyle/>
          <a:p>
            <a:r>
              <a:rPr lang="nl-NL" dirty="0"/>
              <a:t>De schooldag van </a:t>
            </a:r>
            <a:r>
              <a:rPr lang="nl-NL" dirty="0">
                <a:solidFill>
                  <a:schemeClr val="bg1">
                    <a:lumMod val="50000"/>
                  </a:schemeClr>
                </a:solidFill>
              </a:rPr>
              <a:t>[naam leerling]</a:t>
            </a:r>
          </a:p>
          <a:p>
            <a:r>
              <a:rPr lang="nl-NL" dirty="0">
                <a:solidFill>
                  <a:schemeClr val="bg1">
                    <a:lumMod val="50000"/>
                  </a:schemeClr>
                </a:solidFill>
              </a:rPr>
              <a:t>[Voeg korte vlog in van (oud-)ISK-leerling: “Zo ziet mijn schooldag eruit?”]</a:t>
            </a:r>
          </a:p>
        </p:txBody>
      </p:sp>
      <p:sp>
        <p:nvSpPr>
          <p:cNvPr id="5" name="Tijdelijke aanduiding voor inhoud 4"/>
          <p:cNvSpPr>
            <a:spLocks noGrp="1"/>
          </p:cNvSpPr>
          <p:nvPr>
            <p:ph sz="half" idx="2"/>
          </p:nvPr>
        </p:nvSpPr>
        <p:spPr/>
        <p:txBody>
          <a:bodyPr/>
          <a:lstStyle/>
          <a:p>
            <a:r>
              <a:rPr lang="nl-NL" dirty="0"/>
              <a:t>De schooldag van </a:t>
            </a:r>
            <a:r>
              <a:rPr lang="nl-NL" dirty="0">
                <a:solidFill>
                  <a:schemeClr val="bg1">
                    <a:lumMod val="50000"/>
                  </a:schemeClr>
                </a:solidFill>
              </a:rPr>
              <a:t>[naam leerling]</a:t>
            </a:r>
          </a:p>
          <a:p>
            <a:r>
              <a:rPr lang="nl-NL" dirty="0">
                <a:solidFill>
                  <a:schemeClr val="bg1">
                    <a:lumMod val="50000"/>
                  </a:schemeClr>
                </a:solidFill>
              </a:rPr>
              <a:t>[Voeg korte vlog in van (oud-)ISK-leerling: “Zo ziet mijn schooldag eruit?”]</a:t>
            </a: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152" y="3480137"/>
            <a:ext cx="4050000" cy="27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449" y="3480137"/>
            <a:ext cx="4044622" cy="2700000"/>
          </a:xfrm>
          <a:prstGeom prst="rect">
            <a:avLst/>
          </a:prstGeom>
        </p:spPr>
      </p:pic>
    </p:spTree>
    <p:extLst>
      <p:ext uri="{BB962C8B-B14F-4D97-AF65-F5344CB8AC3E}">
        <p14:creationId xmlns:p14="http://schemas.microsoft.com/office/powerpoint/2010/main" val="8940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ziet </a:t>
            </a:r>
            <a:r>
              <a:rPr lang="nl-NL" dirty="0">
                <a:solidFill>
                  <a:schemeClr val="bg1">
                    <a:lumMod val="50000"/>
                  </a:schemeClr>
                </a:solidFill>
              </a:rPr>
              <a:t>[naam school] </a:t>
            </a:r>
            <a:r>
              <a:rPr lang="nl-NL" dirty="0"/>
              <a:t>eruit?</a:t>
            </a:r>
          </a:p>
        </p:txBody>
      </p:sp>
      <p:sp>
        <p:nvSpPr>
          <p:cNvPr id="3" name="Tijdelijke aanduiding voor inhoud 2"/>
          <p:cNvSpPr>
            <a:spLocks noGrp="1"/>
          </p:cNvSpPr>
          <p:nvPr>
            <p:ph idx="1"/>
          </p:nvPr>
        </p:nvSpPr>
        <p:spPr/>
        <p:txBody>
          <a:bodyPr/>
          <a:lstStyle/>
          <a:p>
            <a:r>
              <a:rPr lang="nl-NL" dirty="0">
                <a:solidFill>
                  <a:schemeClr val="bg1">
                    <a:lumMod val="50000"/>
                  </a:schemeClr>
                </a:solidFill>
              </a:rPr>
              <a:t>[Neem foto’s op van aula, sportruimte, schoolplein, klaslokalen etc. van de nieuwe school.  Vraag oud-ISK-leerlingen om foto’s van de schoolse omgeving te maken, zodat de foto’s een goed beeld geven van de dagelijkse situatie op de school.]</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483" y="4253851"/>
            <a:ext cx="3780353" cy="252000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8192" y="4253851"/>
            <a:ext cx="3780000" cy="252000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89" y="4253851"/>
            <a:ext cx="3778112" cy="2520000"/>
          </a:xfrm>
          <a:prstGeom prst="rect">
            <a:avLst/>
          </a:prstGeom>
        </p:spPr>
      </p:pic>
    </p:spTree>
    <p:extLst>
      <p:ext uri="{BB962C8B-B14F-4D97-AF65-F5344CB8AC3E}">
        <p14:creationId xmlns:p14="http://schemas.microsoft.com/office/powerpoint/2010/main" val="81126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Heeft u een vraag?</a:t>
            </a:r>
            <a:br>
              <a:rPr lang="nl-NL" dirty="0"/>
            </a:br>
            <a:r>
              <a:rPr lang="nl-NL" dirty="0"/>
              <a:t>Wilt u nog iets zeggen?</a:t>
            </a:r>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00195" y="2590915"/>
            <a:ext cx="4480560" cy="2984269"/>
          </a:xfrm>
        </p:spPr>
      </p:pic>
    </p:spTree>
    <p:extLst>
      <p:ext uri="{BB962C8B-B14F-4D97-AF65-F5344CB8AC3E}">
        <p14:creationId xmlns:p14="http://schemas.microsoft.com/office/powerpoint/2010/main" val="40742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Fijn dat u er was! Tot ziens!</a:t>
            </a:r>
            <a:br>
              <a:rPr lang="nl-NL" dirty="0"/>
            </a:br>
            <a:r>
              <a:rPr lang="nl-NL" dirty="0">
                <a:solidFill>
                  <a:schemeClr val="accent1">
                    <a:lumMod val="75000"/>
                  </a:schemeClr>
                </a:solidFill>
              </a:rPr>
              <a:t>En</a:t>
            </a:r>
            <a:r>
              <a:rPr lang="nl-NL" dirty="0"/>
              <a:t> </a:t>
            </a:r>
            <a:r>
              <a:rPr lang="nl-NL" dirty="0">
                <a:solidFill>
                  <a:schemeClr val="accent3"/>
                </a:solidFill>
              </a:rPr>
              <a:t>veel succes </a:t>
            </a:r>
            <a:r>
              <a:rPr lang="nl-NL" dirty="0">
                <a:solidFill>
                  <a:schemeClr val="accent1">
                    <a:lumMod val="75000"/>
                  </a:schemeClr>
                </a:solidFill>
              </a:rPr>
              <a:t>in het vo of mbo!</a:t>
            </a:r>
          </a:p>
        </p:txBody>
      </p:sp>
      <p:pic>
        <p:nvPicPr>
          <p:cNvPr id="9" name="Tijdelijke aanduiding voor inhoud 8" descr="Afbeelding met persoon, kleding, Menselijk gezicht, overdekt&#10;&#10;Automatisch gegenereerde beschrijving">
            <a:extLst>
              <a:ext uri="{FF2B5EF4-FFF2-40B4-BE49-F238E27FC236}">
                <a16:creationId xmlns:a16="http://schemas.microsoft.com/office/drawing/2014/main" id="{2F68AAFF-1070-B81B-5086-513229D813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8100" y="2286000"/>
            <a:ext cx="5384749" cy="3594100"/>
          </a:xfrm>
        </p:spPr>
      </p:pic>
    </p:spTree>
    <p:extLst>
      <p:ext uri="{BB962C8B-B14F-4D97-AF65-F5344CB8AC3E}">
        <p14:creationId xmlns:p14="http://schemas.microsoft.com/office/powerpoint/2010/main" val="332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zijn wij?</a:t>
            </a:r>
          </a:p>
        </p:txBody>
      </p:sp>
      <p:sp>
        <p:nvSpPr>
          <p:cNvPr id="4" name="Tijdelijke aanduiding voor inhoud 3"/>
          <p:cNvSpPr>
            <a:spLocks noGrp="1"/>
          </p:cNvSpPr>
          <p:nvPr>
            <p:ph sz="half" idx="1"/>
          </p:nvPr>
        </p:nvSpPr>
        <p:spPr/>
        <p:txBody>
          <a:bodyPr/>
          <a:lstStyle/>
          <a:p>
            <a:r>
              <a:rPr lang="nl-NL" sz="2000" dirty="0"/>
              <a:t>Ik heet </a:t>
            </a:r>
            <a:r>
              <a:rPr lang="nl-NL" sz="2000" dirty="0">
                <a:solidFill>
                  <a:schemeClr val="bg1">
                    <a:lumMod val="50000"/>
                  </a:schemeClr>
                </a:solidFill>
              </a:rPr>
              <a:t>[naam teamleider]</a:t>
            </a:r>
            <a:r>
              <a:rPr lang="nl-NL" sz="2000" dirty="0"/>
              <a:t>.</a:t>
            </a:r>
          </a:p>
          <a:p>
            <a:r>
              <a:rPr lang="nl-NL" sz="2000" dirty="0"/>
              <a:t>Ik ben de teamleider van de ISK.</a:t>
            </a:r>
          </a:p>
          <a:p>
            <a:pPr marL="548640" lvl="2" indent="0">
              <a:buNone/>
            </a:pPr>
            <a:r>
              <a:rPr lang="nl-NL" sz="1800" dirty="0"/>
              <a:t>06-12345678</a:t>
            </a:r>
          </a:p>
          <a:p>
            <a:pPr marL="548640" lvl="2" indent="0">
              <a:buNone/>
            </a:pPr>
            <a:r>
              <a:rPr lang="nl-NL" sz="1800" dirty="0">
                <a:hlinkClick r:id="rId3"/>
              </a:rPr>
              <a:t>teamleider@school.nl</a:t>
            </a:r>
            <a:r>
              <a:rPr lang="nl-NL" sz="1800" dirty="0"/>
              <a:t> </a:t>
            </a:r>
          </a:p>
        </p:txBody>
      </p:sp>
      <p:sp>
        <p:nvSpPr>
          <p:cNvPr id="5" name="Tijdelijke aanduiding voor inhoud 4"/>
          <p:cNvSpPr>
            <a:spLocks noGrp="1"/>
          </p:cNvSpPr>
          <p:nvPr>
            <p:ph sz="half" idx="2"/>
          </p:nvPr>
        </p:nvSpPr>
        <p:spPr/>
        <p:txBody>
          <a:bodyPr/>
          <a:lstStyle/>
          <a:p>
            <a:r>
              <a:rPr lang="nl-NL" sz="2000" dirty="0"/>
              <a:t>Ik heet </a:t>
            </a:r>
            <a:r>
              <a:rPr lang="nl-NL" sz="2000" dirty="0">
                <a:solidFill>
                  <a:schemeClr val="bg1">
                    <a:lumMod val="50000"/>
                  </a:schemeClr>
                </a:solidFill>
              </a:rPr>
              <a:t>[naam docent]</a:t>
            </a:r>
            <a:r>
              <a:rPr lang="nl-NL" sz="2000" dirty="0"/>
              <a:t>.</a:t>
            </a:r>
          </a:p>
          <a:p>
            <a:r>
              <a:rPr lang="nl-NL" sz="2000" dirty="0"/>
              <a:t>NT2-coördinator op </a:t>
            </a:r>
            <a:r>
              <a:rPr lang="nl-NL" sz="2000" dirty="0">
                <a:solidFill>
                  <a:schemeClr val="bg1">
                    <a:lumMod val="50000"/>
                  </a:schemeClr>
                </a:solidFill>
              </a:rPr>
              <a:t>[naam school]</a:t>
            </a:r>
            <a:r>
              <a:rPr lang="nl-NL" sz="2000" dirty="0"/>
              <a:t>.</a:t>
            </a:r>
          </a:p>
          <a:p>
            <a:pPr marL="548640" lvl="2" indent="0">
              <a:buNone/>
            </a:pPr>
            <a:r>
              <a:rPr lang="nl-NL" sz="1800" dirty="0"/>
              <a:t>06-87654321</a:t>
            </a:r>
          </a:p>
          <a:p>
            <a:pPr marL="548640" lvl="2" indent="0">
              <a:buNone/>
            </a:pPr>
            <a:r>
              <a:rPr lang="nl-NL" sz="1800" dirty="0">
                <a:hlinkClick r:id="rId4"/>
              </a:rPr>
              <a:t>docent@school.nl</a:t>
            </a:r>
            <a:r>
              <a:rPr lang="nl-NL" sz="1800" dirty="0"/>
              <a:t> </a:t>
            </a:r>
          </a:p>
          <a:p>
            <a:endParaRPr lang="nl-NL" dirty="0"/>
          </a:p>
          <a:p>
            <a:endParaRPr lang="nl-NL" dirty="0"/>
          </a:p>
          <a:p>
            <a:endParaRPr lang="nl-NL" dirty="0"/>
          </a:p>
        </p:txBody>
      </p:sp>
      <p:pic>
        <p:nvPicPr>
          <p:cNvPr id="9" name="Afbeelding 8"/>
          <p:cNvPicPr>
            <a:picLocks noChangeAspect="1"/>
          </p:cNvPicPr>
          <p:nvPr/>
        </p:nvPicPr>
        <p:blipFill>
          <a:blip r:embed="rId5">
            <a:biLevel thresh="75000"/>
          </a:blip>
          <a:stretch>
            <a:fillRect/>
          </a:stretch>
        </p:blipFill>
        <p:spPr>
          <a:xfrm>
            <a:off x="1107047" y="3456112"/>
            <a:ext cx="673055" cy="479497"/>
          </a:xfrm>
          <a:prstGeom prst="rect">
            <a:avLst/>
          </a:prstGeom>
        </p:spPr>
      </p:pic>
      <p:pic>
        <p:nvPicPr>
          <p:cNvPr id="10" name="Afbeelding 9"/>
          <p:cNvPicPr>
            <a:picLocks noChangeAspect="1"/>
          </p:cNvPicPr>
          <p:nvPr/>
        </p:nvPicPr>
        <p:blipFill>
          <a:blip r:embed="rId6"/>
          <a:stretch>
            <a:fillRect/>
          </a:stretch>
        </p:blipFill>
        <p:spPr>
          <a:xfrm>
            <a:off x="1257302" y="3117963"/>
            <a:ext cx="372547" cy="373873"/>
          </a:xfrm>
          <a:prstGeom prst="rect">
            <a:avLst/>
          </a:prstGeom>
        </p:spPr>
      </p:pic>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1872" y="4004468"/>
            <a:ext cx="3779527" cy="2520000"/>
          </a:xfrm>
          <a:prstGeom prst="rect">
            <a:avLst/>
          </a:prstGeom>
        </p:spPr>
      </p:pic>
      <p:pic>
        <p:nvPicPr>
          <p:cNvPr id="12" name="Afbeelding 11"/>
          <p:cNvPicPr>
            <a:picLocks noChangeAspect="1"/>
          </p:cNvPicPr>
          <p:nvPr/>
        </p:nvPicPr>
        <p:blipFill>
          <a:blip r:embed="rId5">
            <a:biLevel thresh="75000"/>
          </a:blip>
          <a:stretch>
            <a:fillRect/>
          </a:stretch>
        </p:blipFill>
        <p:spPr>
          <a:xfrm>
            <a:off x="6476945" y="3456112"/>
            <a:ext cx="673055" cy="479497"/>
          </a:xfrm>
          <a:prstGeom prst="rect">
            <a:avLst/>
          </a:prstGeom>
        </p:spPr>
      </p:pic>
      <p:pic>
        <p:nvPicPr>
          <p:cNvPr id="13" name="Afbeelding 12"/>
          <p:cNvPicPr>
            <a:picLocks noChangeAspect="1"/>
          </p:cNvPicPr>
          <p:nvPr/>
        </p:nvPicPr>
        <p:blipFill>
          <a:blip r:embed="rId6"/>
          <a:stretch>
            <a:fillRect/>
          </a:stretch>
        </p:blipFill>
        <p:spPr>
          <a:xfrm>
            <a:off x="6627200" y="3117963"/>
            <a:ext cx="372547" cy="373873"/>
          </a:xfrm>
          <a:prstGeom prst="rect">
            <a:avLst/>
          </a:prstGeom>
        </p:spPr>
      </p:pic>
      <p:pic>
        <p:nvPicPr>
          <p:cNvPr id="6" name="Afbeelding 5" descr="Afbeelding met persoon, Menselijk gezicht, kleding, Snack&#10;&#10;Automatisch gegenereerde beschrijving">
            <a:extLst>
              <a:ext uri="{FF2B5EF4-FFF2-40B4-BE49-F238E27FC236}">
                <a16:creationId xmlns:a16="http://schemas.microsoft.com/office/drawing/2014/main" id="{39BD5FF6-11EC-342F-8FD1-800F7F425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9747" y="4004468"/>
            <a:ext cx="3576729" cy="2537679"/>
          </a:xfrm>
          <a:prstGeom prst="rect">
            <a:avLst/>
          </a:prstGeom>
        </p:spPr>
      </p:pic>
    </p:spTree>
    <p:extLst>
      <p:ext uri="{BB962C8B-B14F-4D97-AF65-F5344CB8AC3E}">
        <p14:creationId xmlns:p14="http://schemas.microsoft.com/office/powerpoint/2010/main" val="73247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zijn wij?</a:t>
            </a:r>
          </a:p>
        </p:txBody>
      </p:sp>
      <p:sp>
        <p:nvSpPr>
          <p:cNvPr id="4" name="Tijdelijke aanduiding voor inhoud 3"/>
          <p:cNvSpPr>
            <a:spLocks noGrp="1"/>
          </p:cNvSpPr>
          <p:nvPr>
            <p:ph sz="half" idx="1"/>
          </p:nvPr>
        </p:nvSpPr>
        <p:spPr/>
        <p:txBody>
          <a:bodyPr>
            <a:normAutofit/>
          </a:bodyPr>
          <a:lstStyle/>
          <a:p>
            <a:r>
              <a:rPr lang="nl-NL" sz="2000" dirty="0"/>
              <a:t>Ik heet </a:t>
            </a:r>
            <a:r>
              <a:rPr lang="nl-NL" sz="2000" dirty="0">
                <a:solidFill>
                  <a:schemeClr val="bg1">
                    <a:lumMod val="50000"/>
                  </a:schemeClr>
                </a:solidFill>
              </a:rPr>
              <a:t>[naam oud-ISK-leerling 1 + foto]</a:t>
            </a:r>
          </a:p>
          <a:p>
            <a:r>
              <a:rPr lang="nl-NL" sz="2000" dirty="0"/>
              <a:t>Ik zit nu op </a:t>
            </a:r>
            <a:r>
              <a:rPr lang="nl-NL" sz="2000" dirty="0">
                <a:solidFill>
                  <a:schemeClr val="bg1">
                    <a:lumMod val="50000"/>
                  </a:schemeClr>
                </a:solidFill>
              </a:rPr>
              <a:t>[naam school]</a:t>
            </a:r>
            <a:r>
              <a:rPr lang="nl-NL" sz="2000" dirty="0"/>
              <a:t>.</a:t>
            </a:r>
          </a:p>
        </p:txBody>
      </p:sp>
      <p:sp>
        <p:nvSpPr>
          <p:cNvPr id="5" name="Tijdelijke aanduiding voor inhoud 4"/>
          <p:cNvSpPr>
            <a:spLocks noGrp="1"/>
          </p:cNvSpPr>
          <p:nvPr>
            <p:ph sz="half" idx="2"/>
          </p:nvPr>
        </p:nvSpPr>
        <p:spPr/>
        <p:txBody>
          <a:bodyPr/>
          <a:lstStyle/>
          <a:p>
            <a:r>
              <a:rPr lang="nl-NL" sz="2000" dirty="0"/>
              <a:t>Ik heet </a:t>
            </a:r>
            <a:r>
              <a:rPr lang="nl-NL" sz="2000" dirty="0">
                <a:solidFill>
                  <a:schemeClr val="bg1">
                    <a:lumMod val="50000"/>
                  </a:schemeClr>
                </a:solidFill>
              </a:rPr>
              <a:t>[naam oud-ISK-leerling 2 + foto]</a:t>
            </a:r>
          </a:p>
          <a:p>
            <a:r>
              <a:rPr lang="nl-NL" sz="2000" dirty="0"/>
              <a:t>Ik zit nu op </a:t>
            </a:r>
            <a:r>
              <a:rPr lang="nl-NL" sz="2000" dirty="0">
                <a:solidFill>
                  <a:schemeClr val="bg1">
                    <a:lumMod val="50000"/>
                  </a:schemeClr>
                </a:solidFill>
              </a:rPr>
              <a:t>[naam school]</a:t>
            </a:r>
            <a:r>
              <a:rPr lang="nl-NL" sz="2000" dirty="0"/>
              <a:t>.</a:t>
            </a:r>
          </a:p>
        </p:txBody>
      </p:sp>
      <p:pic>
        <p:nvPicPr>
          <p:cNvPr id="8" name="Afbeelding 7" descr="Afbeelding met kleding, persoon, Menselijk gezicht, glimlach&#10;&#10;Automatisch gegenereerde beschrijving">
            <a:extLst>
              <a:ext uri="{FF2B5EF4-FFF2-40B4-BE49-F238E27FC236}">
                <a16:creationId xmlns:a16="http://schemas.microsoft.com/office/drawing/2014/main" id="{84B3460B-C2D7-08AC-A4FF-8F45CFFE8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789" y="3429000"/>
            <a:ext cx="4050002" cy="2700001"/>
          </a:xfrm>
          <a:prstGeom prst="rect">
            <a:avLst/>
          </a:prstGeom>
        </p:spPr>
      </p:pic>
      <p:pic>
        <p:nvPicPr>
          <p:cNvPr id="10" name="Afbeelding 9" descr="Afbeelding met Menselijk gezicht, kleding, persoon, glimlach&#10;&#10;Automatisch gegenereerde beschrijving">
            <a:extLst>
              <a:ext uri="{FF2B5EF4-FFF2-40B4-BE49-F238E27FC236}">
                <a16:creationId xmlns:a16="http://schemas.microsoft.com/office/drawing/2014/main" id="{3B0E8984-AD7E-2022-B0FF-D4A2C412F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963" y="3388432"/>
            <a:ext cx="3189274" cy="2928551"/>
          </a:xfrm>
          <a:prstGeom prst="rect">
            <a:avLst/>
          </a:prstGeom>
        </p:spPr>
      </p:pic>
    </p:spTree>
    <p:extLst>
      <p:ext uri="{BB962C8B-B14F-4D97-AF65-F5344CB8AC3E}">
        <p14:creationId xmlns:p14="http://schemas.microsoft.com/office/powerpoint/2010/main" val="226671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bent u?</a:t>
            </a:r>
          </a:p>
        </p:txBody>
      </p:sp>
      <p:sp>
        <p:nvSpPr>
          <p:cNvPr id="3" name="Tijdelijke aanduiding voor inhoud 2"/>
          <p:cNvSpPr>
            <a:spLocks noGrp="1"/>
          </p:cNvSpPr>
          <p:nvPr>
            <p:ph sz="half" idx="1"/>
          </p:nvPr>
        </p:nvSpPr>
        <p:spPr/>
        <p:txBody>
          <a:bodyPr>
            <a:normAutofit/>
          </a:bodyPr>
          <a:lstStyle/>
          <a:p>
            <a:r>
              <a:rPr lang="nl-NL" sz="2800" i="1" dirty="0"/>
              <a:t>Ik heet…</a:t>
            </a:r>
          </a:p>
        </p:txBody>
      </p:sp>
      <p:sp>
        <p:nvSpPr>
          <p:cNvPr id="6" name="Tijdelijke aanduiding voor inhoud 5"/>
          <p:cNvSpPr>
            <a:spLocks noGrp="1"/>
          </p:cNvSpPr>
          <p:nvPr>
            <p:ph sz="half" idx="2"/>
          </p:nvPr>
        </p:nvSpPr>
        <p:spPr/>
        <p:txBody>
          <a:bodyPr/>
          <a:lstStyle/>
          <a:p>
            <a:r>
              <a:rPr lang="nl-NL" sz="2800" i="1" dirty="0"/>
              <a:t>Ik ben de moeder/de vader</a:t>
            </a:r>
            <a:r>
              <a:rPr lang="nl-NL" sz="2800" i="1" dirty="0">
                <a:solidFill>
                  <a:srgbClr val="FF0000"/>
                </a:solidFill>
              </a:rPr>
              <a:t>/de verzorger</a:t>
            </a:r>
            <a:r>
              <a:rPr lang="nl-NL" sz="2800" i="1" dirty="0"/>
              <a:t> van…</a:t>
            </a:r>
          </a:p>
          <a:p>
            <a:endParaRPr lang="nl-NL" dirty="0"/>
          </a:p>
        </p:txBody>
      </p:sp>
      <p:pic>
        <p:nvPicPr>
          <p:cNvPr id="5" name="Afbeelding 4"/>
          <p:cNvPicPr>
            <a:picLocks noChangeAspect="1"/>
          </p:cNvPicPr>
          <p:nvPr/>
        </p:nvPicPr>
        <p:blipFill>
          <a:blip r:embed="rId3"/>
          <a:stretch>
            <a:fillRect/>
          </a:stretch>
        </p:blipFill>
        <p:spPr>
          <a:xfrm>
            <a:off x="7536403" y="3273735"/>
            <a:ext cx="1810003" cy="2448267"/>
          </a:xfrm>
          <a:prstGeom prst="rect">
            <a:avLst/>
          </a:prstGeom>
        </p:spPr>
      </p:pic>
      <p:pic>
        <p:nvPicPr>
          <p:cNvPr id="7" name="Afbeelding 6"/>
          <p:cNvPicPr>
            <a:picLocks noChangeAspect="1"/>
          </p:cNvPicPr>
          <p:nvPr/>
        </p:nvPicPr>
        <p:blipFill>
          <a:blip r:embed="rId4"/>
          <a:stretch>
            <a:fillRect/>
          </a:stretch>
        </p:blipFill>
        <p:spPr>
          <a:xfrm>
            <a:off x="1605233" y="3208420"/>
            <a:ext cx="1493072" cy="2448267"/>
          </a:xfrm>
          <a:prstGeom prst="rect">
            <a:avLst/>
          </a:prstGeom>
        </p:spPr>
      </p:pic>
    </p:spTree>
    <p:extLst>
      <p:ext uri="{BB962C8B-B14F-4D97-AF65-F5344CB8AC3E}">
        <p14:creationId xmlns:p14="http://schemas.microsoft.com/office/powerpoint/2010/main" val="83370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68C86-4981-2619-45C1-ED9CFB3FD329}"/>
              </a:ext>
            </a:extLst>
          </p:cNvPr>
          <p:cNvSpPr>
            <a:spLocks noGrp="1"/>
          </p:cNvSpPr>
          <p:nvPr>
            <p:ph type="title"/>
          </p:nvPr>
        </p:nvSpPr>
        <p:spPr/>
        <p:txBody>
          <a:bodyPr/>
          <a:lstStyle/>
          <a:p>
            <a:r>
              <a:rPr lang="nl-NL" dirty="0"/>
              <a:t>Naar een nieuwe school!</a:t>
            </a:r>
          </a:p>
        </p:txBody>
      </p:sp>
      <p:sp>
        <p:nvSpPr>
          <p:cNvPr id="5" name="Tijdelijke aanduiding voor inhoud 4">
            <a:extLst>
              <a:ext uri="{FF2B5EF4-FFF2-40B4-BE49-F238E27FC236}">
                <a16:creationId xmlns:a16="http://schemas.microsoft.com/office/drawing/2014/main" id="{AB4EFCD3-52F3-177E-0DC8-F953B58103A5}"/>
              </a:ext>
            </a:extLst>
          </p:cNvPr>
          <p:cNvSpPr>
            <a:spLocks noGrp="1"/>
          </p:cNvSpPr>
          <p:nvPr>
            <p:ph idx="1"/>
          </p:nvPr>
        </p:nvSpPr>
        <p:spPr/>
        <p:txBody>
          <a:bodyPr/>
          <a:lstStyle/>
          <a:p>
            <a:r>
              <a:rPr lang="nl-NL" dirty="0"/>
              <a:t>Hoera, naar </a:t>
            </a:r>
            <a:r>
              <a:rPr lang="nl-NL" dirty="0">
                <a:solidFill>
                  <a:schemeClr val="bg1">
                    <a:lumMod val="50000"/>
                  </a:schemeClr>
                </a:solidFill>
              </a:rPr>
              <a:t>[naam vo-/mbo-instelling] </a:t>
            </a:r>
            <a:r>
              <a:rPr lang="nl-NL" dirty="0"/>
              <a:t>vanaf 1 september!</a:t>
            </a:r>
          </a:p>
          <a:p>
            <a:r>
              <a:rPr lang="nl-NL" dirty="0"/>
              <a:t>Wat moet je regelen?</a:t>
            </a:r>
          </a:p>
          <a:p>
            <a:pPr lvl="1"/>
            <a:r>
              <a:rPr lang="nl-NL" dirty="0"/>
              <a:t>Boeken bestellen</a:t>
            </a:r>
          </a:p>
          <a:p>
            <a:pPr lvl="1"/>
            <a:r>
              <a:rPr lang="nl-NL" dirty="0"/>
              <a:t>De weg naar school</a:t>
            </a:r>
          </a:p>
          <a:p>
            <a:pPr lvl="1"/>
            <a:r>
              <a:rPr lang="nl-NL" dirty="0"/>
              <a:t>Schoolspullen kopen</a:t>
            </a:r>
          </a:p>
          <a:p>
            <a:pPr lvl="1"/>
            <a:endParaRPr lang="nl-NL" dirty="0"/>
          </a:p>
          <a:p>
            <a:endParaRPr lang="nl-NL" dirty="0"/>
          </a:p>
        </p:txBody>
      </p:sp>
    </p:spTree>
    <p:extLst>
      <p:ext uri="{BB962C8B-B14F-4D97-AF65-F5344CB8AC3E}">
        <p14:creationId xmlns:p14="http://schemas.microsoft.com/office/powerpoint/2010/main" val="188497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19FFA-95F7-B886-C662-5C9EC93B6E42}"/>
              </a:ext>
            </a:extLst>
          </p:cNvPr>
          <p:cNvSpPr>
            <a:spLocks noGrp="1"/>
          </p:cNvSpPr>
          <p:nvPr>
            <p:ph type="title"/>
          </p:nvPr>
        </p:nvSpPr>
        <p:spPr/>
        <p:txBody>
          <a:bodyPr/>
          <a:lstStyle/>
          <a:p>
            <a:r>
              <a:rPr lang="nl-NL" dirty="0"/>
              <a:t>Doen </a:t>
            </a:r>
            <a:r>
              <a:rPr lang="nl-NL" dirty="0">
                <a:solidFill>
                  <a:schemeClr val="accent1"/>
                </a:solidFill>
              </a:rPr>
              <a:t>vóór</a:t>
            </a:r>
            <a:r>
              <a:rPr lang="nl-NL" dirty="0"/>
              <a:t> 1 juli</a:t>
            </a:r>
            <a:br>
              <a:rPr lang="nl-NL" dirty="0"/>
            </a:br>
            <a:r>
              <a:rPr lang="nl-NL" dirty="0">
                <a:solidFill>
                  <a:schemeClr val="accent3"/>
                </a:solidFill>
              </a:rPr>
              <a:t>Boeken bestellen</a:t>
            </a:r>
          </a:p>
        </p:txBody>
      </p:sp>
      <p:pic>
        <p:nvPicPr>
          <p:cNvPr id="11" name="Afbeelding 10">
            <a:extLst>
              <a:ext uri="{FF2B5EF4-FFF2-40B4-BE49-F238E27FC236}">
                <a16:creationId xmlns:a16="http://schemas.microsoft.com/office/drawing/2014/main" id="{A19CEE2F-5681-487F-7A26-C392414147E7}"/>
              </a:ext>
            </a:extLst>
          </p:cNvPr>
          <p:cNvPicPr>
            <a:picLocks noChangeAspect="1"/>
          </p:cNvPicPr>
          <p:nvPr/>
        </p:nvPicPr>
        <p:blipFill>
          <a:blip r:embed="rId3"/>
          <a:stretch>
            <a:fillRect/>
          </a:stretch>
        </p:blipFill>
        <p:spPr>
          <a:xfrm>
            <a:off x="2739209" y="1959430"/>
            <a:ext cx="6713581" cy="3788228"/>
          </a:xfrm>
          <a:prstGeom prst="rect">
            <a:avLst/>
          </a:prstGeom>
        </p:spPr>
      </p:pic>
    </p:spTree>
    <p:extLst>
      <p:ext uri="{BB962C8B-B14F-4D97-AF65-F5344CB8AC3E}">
        <p14:creationId xmlns:p14="http://schemas.microsoft.com/office/powerpoint/2010/main" val="92778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C12F1-0D48-FD5F-3ABC-094B493BF7B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25CEBE7-215C-6250-30E8-C0F7D1FAC14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A6534108-ACE9-152B-F6AF-DE8DCDA8CD05}"/>
              </a:ext>
            </a:extLst>
          </p:cNvPr>
          <p:cNvPicPr>
            <a:picLocks noChangeAspect="1"/>
          </p:cNvPicPr>
          <p:nvPr/>
        </p:nvPicPr>
        <p:blipFill>
          <a:blip r:embed="rId3"/>
          <a:stretch>
            <a:fillRect/>
          </a:stretch>
        </p:blipFill>
        <p:spPr>
          <a:xfrm>
            <a:off x="2780837" y="542522"/>
            <a:ext cx="6630325" cy="5772956"/>
          </a:xfrm>
          <a:prstGeom prst="rect">
            <a:avLst/>
          </a:prstGeom>
        </p:spPr>
      </p:pic>
    </p:spTree>
    <p:extLst>
      <p:ext uri="{BB962C8B-B14F-4D97-AF65-F5344CB8AC3E}">
        <p14:creationId xmlns:p14="http://schemas.microsoft.com/office/powerpoint/2010/main" val="164594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E84F5-21B1-629E-E82E-1464BD25CB97}"/>
              </a:ext>
            </a:extLst>
          </p:cNvPr>
          <p:cNvSpPr>
            <a:spLocks noGrp="1"/>
          </p:cNvSpPr>
          <p:nvPr>
            <p:ph type="title"/>
          </p:nvPr>
        </p:nvSpPr>
        <p:spPr/>
        <p:txBody>
          <a:bodyPr/>
          <a:lstStyle/>
          <a:p>
            <a:r>
              <a:rPr lang="nl-NL" dirty="0"/>
              <a:t>Doen </a:t>
            </a:r>
            <a:r>
              <a:rPr lang="nl-NL" dirty="0">
                <a:solidFill>
                  <a:schemeClr val="accent1"/>
                </a:solidFill>
              </a:rPr>
              <a:t>vóór</a:t>
            </a:r>
            <a:r>
              <a:rPr lang="nl-NL" dirty="0"/>
              <a:t> de eerste schooldag</a:t>
            </a:r>
            <a:br>
              <a:rPr lang="nl-NL" dirty="0"/>
            </a:br>
            <a:r>
              <a:rPr lang="nl-NL" dirty="0">
                <a:solidFill>
                  <a:schemeClr val="accent3"/>
                </a:solidFill>
              </a:rPr>
              <a:t>De weg naar school</a:t>
            </a:r>
          </a:p>
        </p:txBody>
      </p:sp>
      <p:sp>
        <p:nvSpPr>
          <p:cNvPr id="3" name="Tijdelijke aanduiding voor inhoud 2">
            <a:extLst>
              <a:ext uri="{FF2B5EF4-FFF2-40B4-BE49-F238E27FC236}">
                <a16:creationId xmlns:a16="http://schemas.microsoft.com/office/drawing/2014/main" id="{CEE6AD58-14D2-D6D8-1AA9-5E5E282C7CD3}"/>
              </a:ext>
            </a:extLst>
          </p:cNvPr>
          <p:cNvSpPr>
            <a:spLocks noGrp="1"/>
          </p:cNvSpPr>
          <p:nvPr>
            <p:ph sz="half" idx="1"/>
          </p:nvPr>
        </p:nvSpPr>
        <p:spPr/>
        <p:txBody>
          <a:bodyPr/>
          <a:lstStyle/>
          <a:p>
            <a:endParaRPr lang="nl-NL" dirty="0"/>
          </a:p>
        </p:txBody>
      </p:sp>
      <p:sp>
        <p:nvSpPr>
          <p:cNvPr id="4" name="Tijdelijke aanduiding voor inhoud 3">
            <a:extLst>
              <a:ext uri="{FF2B5EF4-FFF2-40B4-BE49-F238E27FC236}">
                <a16:creationId xmlns:a16="http://schemas.microsoft.com/office/drawing/2014/main" id="{DDC918F5-9EF4-3203-E473-0730641C2AF7}"/>
              </a:ext>
            </a:extLst>
          </p:cNvPr>
          <p:cNvSpPr>
            <a:spLocks noGrp="1"/>
          </p:cNvSpPr>
          <p:nvPr>
            <p:ph sz="half" idx="2"/>
          </p:nvPr>
        </p:nvSpPr>
        <p:spPr/>
        <p:txBody>
          <a:bodyPr/>
          <a:lstStyle/>
          <a:p>
            <a:endParaRPr lang="nl-NL"/>
          </a:p>
        </p:txBody>
      </p:sp>
      <p:pic>
        <p:nvPicPr>
          <p:cNvPr id="6" name="Afbeelding 5">
            <a:extLst>
              <a:ext uri="{FF2B5EF4-FFF2-40B4-BE49-F238E27FC236}">
                <a16:creationId xmlns:a16="http://schemas.microsoft.com/office/drawing/2014/main" id="{45B5638C-DB98-1508-1BE7-8A213072FB92}"/>
              </a:ext>
            </a:extLst>
          </p:cNvPr>
          <p:cNvPicPr>
            <a:picLocks noChangeAspect="1"/>
          </p:cNvPicPr>
          <p:nvPr/>
        </p:nvPicPr>
        <p:blipFill>
          <a:blip r:embed="rId3"/>
          <a:stretch>
            <a:fillRect/>
          </a:stretch>
        </p:blipFill>
        <p:spPr>
          <a:xfrm>
            <a:off x="2652537" y="2286000"/>
            <a:ext cx="6810726" cy="3619501"/>
          </a:xfrm>
          <a:prstGeom prst="rect">
            <a:avLst/>
          </a:prstGeom>
        </p:spPr>
      </p:pic>
    </p:spTree>
    <p:extLst>
      <p:ext uri="{BB962C8B-B14F-4D97-AF65-F5344CB8AC3E}">
        <p14:creationId xmlns:p14="http://schemas.microsoft.com/office/powerpoint/2010/main" val="371504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EA4CD-8AA6-F736-8E91-EE93287546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E0781F-D9F1-F862-BD2B-E82090E95BF0}"/>
              </a:ext>
            </a:extLst>
          </p:cNvPr>
          <p:cNvSpPr>
            <a:spLocks noGrp="1"/>
          </p:cNvSpPr>
          <p:nvPr>
            <p:ph type="title"/>
          </p:nvPr>
        </p:nvSpPr>
        <p:spPr/>
        <p:txBody>
          <a:bodyPr/>
          <a:lstStyle/>
          <a:p>
            <a:r>
              <a:rPr lang="nl-NL" dirty="0"/>
              <a:t>Doen </a:t>
            </a:r>
            <a:r>
              <a:rPr lang="nl-NL" dirty="0">
                <a:solidFill>
                  <a:schemeClr val="accent1"/>
                </a:solidFill>
              </a:rPr>
              <a:t>vóór</a:t>
            </a:r>
            <a:r>
              <a:rPr lang="nl-NL" dirty="0"/>
              <a:t> de eerste schooldag</a:t>
            </a:r>
            <a:br>
              <a:rPr lang="nl-NL" dirty="0"/>
            </a:br>
            <a:r>
              <a:rPr lang="nl-NL" dirty="0">
                <a:solidFill>
                  <a:schemeClr val="accent3"/>
                </a:solidFill>
              </a:rPr>
              <a:t>schoolspullen kopen</a:t>
            </a:r>
          </a:p>
        </p:txBody>
      </p:sp>
      <p:pic>
        <p:nvPicPr>
          <p:cNvPr id="9" name="Tijdelijke aanduiding voor inhoud 8" descr="Afbeelding met tas, accessoire, Bagage en tassen, rugzak&#10;&#10;Automatisch gegenereerde beschrijving">
            <a:extLst>
              <a:ext uri="{FF2B5EF4-FFF2-40B4-BE49-F238E27FC236}">
                <a16:creationId xmlns:a16="http://schemas.microsoft.com/office/drawing/2014/main" id="{10551078-92F2-3E92-04A2-C5761A3FBD65}"/>
              </a:ext>
            </a:extLst>
          </p:cNvPr>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6742" y="4385387"/>
            <a:ext cx="2472613" cy="2472613"/>
          </a:xfrm>
        </p:spPr>
      </p:pic>
      <p:sp>
        <p:nvSpPr>
          <p:cNvPr id="7" name="Gedachtewolkje: wolk 6">
            <a:extLst>
              <a:ext uri="{FF2B5EF4-FFF2-40B4-BE49-F238E27FC236}">
                <a16:creationId xmlns:a16="http://schemas.microsoft.com/office/drawing/2014/main" id="{19A660CE-244B-4681-5FDA-4DCBA42E71A3}"/>
              </a:ext>
            </a:extLst>
          </p:cNvPr>
          <p:cNvSpPr/>
          <p:nvPr/>
        </p:nvSpPr>
        <p:spPr>
          <a:xfrm>
            <a:off x="4180802" y="2192694"/>
            <a:ext cx="4320074" cy="2472612"/>
          </a:xfrm>
          <a:prstGeom prst="cloudCallout">
            <a:avLst>
              <a:gd name="adj1" fmla="val -79628"/>
              <a:gd name="adj2" fmla="val -435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Wat heb je nodig op school?</a:t>
            </a:r>
            <a:endParaRPr lang="nl-NL" dirty="0"/>
          </a:p>
        </p:txBody>
      </p:sp>
      <p:pic>
        <p:nvPicPr>
          <p:cNvPr id="12" name="Afbeelding 11" descr="Afbeelding met schaar, gereedschap&#10;&#10;Automatisch gegenereerde beschrijving">
            <a:extLst>
              <a:ext uri="{FF2B5EF4-FFF2-40B4-BE49-F238E27FC236}">
                <a16:creationId xmlns:a16="http://schemas.microsoft.com/office/drawing/2014/main" id="{537F3A5B-6089-6703-1D69-0532D8E490D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6716" y="5055888"/>
            <a:ext cx="2472614" cy="1649233"/>
          </a:xfrm>
          <a:prstGeom prst="rect">
            <a:avLst/>
          </a:prstGeom>
        </p:spPr>
      </p:pic>
      <p:pic>
        <p:nvPicPr>
          <p:cNvPr id="16" name="Afbeelding 15" descr="Afbeelding met potlood, schrijfmateriaal, verbruiksartikelen voor kantoor, Markeermiddelen&#10;&#10;Automatisch gegenereerde beschrijving">
            <a:extLst>
              <a:ext uri="{FF2B5EF4-FFF2-40B4-BE49-F238E27FC236}">
                <a16:creationId xmlns:a16="http://schemas.microsoft.com/office/drawing/2014/main" id="{D09FF264-81E7-2BF8-BE03-6279ECE6537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5270" y="4983483"/>
            <a:ext cx="2267598" cy="1511732"/>
          </a:xfrm>
          <a:prstGeom prst="rect">
            <a:avLst/>
          </a:prstGeom>
        </p:spPr>
      </p:pic>
      <p:pic>
        <p:nvPicPr>
          <p:cNvPr id="18" name="Afbeelding 17" descr="Afbeelding met verbruiksartikelen voor kantoor, pen, schrijfmateriaal, Kantoorinstrument&#10;&#10;Automatisch gegenereerde beschrijving">
            <a:extLst>
              <a:ext uri="{FF2B5EF4-FFF2-40B4-BE49-F238E27FC236}">
                <a16:creationId xmlns:a16="http://schemas.microsoft.com/office/drawing/2014/main" id="{5E83D0C0-9D1A-DC6A-B34D-F20B6D595619}"/>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81712" y="5044329"/>
            <a:ext cx="2410935" cy="1607290"/>
          </a:xfrm>
          <a:prstGeom prst="rect">
            <a:avLst/>
          </a:prstGeom>
        </p:spPr>
      </p:pic>
    </p:spTree>
    <p:extLst>
      <p:ext uri="{BB962C8B-B14F-4D97-AF65-F5344CB8AC3E}">
        <p14:creationId xmlns:p14="http://schemas.microsoft.com/office/powerpoint/2010/main" val="421007539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227</TotalTime>
  <Words>694</Words>
  <Application>Microsoft Office PowerPoint</Application>
  <PresentationFormat>Breedbeeld</PresentationFormat>
  <Paragraphs>65</Paragraphs>
  <Slides>14</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Gill Sans MT</vt:lpstr>
      <vt:lpstr>Impact</vt:lpstr>
      <vt:lpstr>Badge</vt:lpstr>
      <vt:lpstr>Verder na de ISK!</vt:lpstr>
      <vt:lpstr>Wie zijn wij?</vt:lpstr>
      <vt:lpstr>Wie zijn wij?</vt:lpstr>
      <vt:lpstr>Wie bent u?</vt:lpstr>
      <vt:lpstr>Naar een nieuwe school!</vt:lpstr>
      <vt:lpstr>Doen vóór 1 juli Boeken bestellen</vt:lpstr>
      <vt:lpstr>PowerPoint-presentatie</vt:lpstr>
      <vt:lpstr>Doen vóór de eerste schooldag De weg naar school</vt:lpstr>
      <vt:lpstr>Doen vóór de eerste schooldag schoolspullen kopen</vt:lpstr>
      <vt:lpstr>Heeft u een vraag?</vt:lpstr>
      <vt:lpstr>Een dag op [naam school]</vt:lpstr>
      <vt:lpstr>Hoe ziet [naam school] eruit?</vt:lpstr>
      <vt:lpstr>Heeft u een vraag? Wilt u nog iets zeggen?</vt:lpstr>
      <vt:lpstr>Fijn dat u er was! Tot ziens! En veel succes in het vo of mbo!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 de ISK!</dc:title>
  <dc:creator>Anne Marije de Goeijen</dc:creator>
  <cp:lastModifiedBy>Anne Marije de Goeijen</cp:lastModifiedBy>
  <cp:revision>22</cp:revision>
  <dcterms:created xsi:type="dcterms:W3CDTF">2023-08-09T08:34:27Z</dcterms:created>
  <dcterms:modified xsi:type="dcterms:W3CDTF">2024-05-22T09:49:17Z</dcterms:modified>
</cp:coreProperties>
</file>