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77" r:id="rId6"/>
    <p:sldId id="278" r:id="rId7"/>
    <p:sldId id="272" r:id="rId8"/>
    <p:sldId id="261" r:id="rId9"/>
    <p:sldId id="260" r:id="rId10"/>
    <p:sldId id="262" r:id="rId11"/>
    <p:sldId id="265" r:id="rId12"/>
    <p:sldId id="266" r:id="rId13"/>
    <p:sldId id="267" r:id="rId14"/>
    <p:sldId id="269" r:id="rId15"/>
    <p:sldId id="270" r:id="rId16"/>
    <p:sldId id="271" r:id="rId17"/>
    <p:sldId id="274" r:id="rId18"/>
    <p:sldId id="27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074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2CC3D-BAA9-4BB1-B919-701E16A0D5CA}" type="datetimeFigureOut">
              <a:rPr lang="nl-NL" smtClean="0"/>
              <a:t>5-6-2018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00A0C-7E22-4BC8-85F1-7ED50FF564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1415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E00A0C-7E22-4BC8-85F1-7ED50FF5646F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7884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YkhFXoWAmA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Coachtraining DOEN?!</a:t>
            </a:r>
            <a:br>
              <a:rPr lang="nl-NL" dirty="0"/>
            </a:br>
            <a:r>
              <a:rPr lang="nl-NL" dirty="0"/>
              <a:t>Dag 3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2695" y="5406542"/>
            <a:ext cx="1314450" cy="57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274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Feedback op de filmfragmenten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Werk in tweetallen</a:t>
            </a:r>
          </a:p>
          <a:p>
            <a:r>
              <a:rPr lang="nl-NL" dirty="0"/>
              <a:t>Kijk terug het coachgedrag dat je van de ander zag in de video-opname;</a:t>
            </a:r>
          </a:p>
          <a:p>
            <a:r>
              <a:rPr lang="nl-NL" dirty="0"/>
              <a:t>Wat was het leerdoel van je gesprekspartner?</a:t>
            </a:r>
          </a:p>
          <a:p>
            <a:r>
              <a:rPr lang="nl-NL" dirty="0"/>
              <a:t>Geef feedback:</a:t>
            </a:r>
          </a:p>
          <a:p>
            <a:r>
              <a:rPr lang="nl-NL" dirty="0"/>
              <a:t>- specifiek</a:t>
            </a:r>
          </a:p>
          <a:p>
            <a:r>
              <a:rPr lang="nl-NL" dirty="0"/>
              <a:t>- doelgericht</a:t>
            </a:r>
          </a:p>
          <a:p>
            <a:r>
              <a:rPr lang="nl-NL" dirty="0"/>
              <a:t>- op proces, modus en/of kernkwaliteiten</a:t>
            </a:r>
          </a:p>
          <a:p>
            <a:r>
              <a:rPr lang="nl-NL" dirty="0"/>
              <a:t>Reflecteer op je feedback:  verschilt die van de feedback die we eerder gaven?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8672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Interventiemodel</a:t>
            </a: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208714"/>
              </p:ext>
            </p:extLst>
          </p:nvPr>
        </p:nvGraphicFramePr>
        <p:xfrm>
          <a:off x="948582" y="1791755"/>
          <a:ext cx="8263783" cy="40815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129896">
                  <a:extLst>
                    <a:ext uri="{9D8B030D-6E8A-4147-A177-3AD203B41FA5}">
                      <a16:colId xmlns:a16="http://schemas.microsoft.com/office/drawing/2014/main" val="785363551"/>
                    </a:ext>
                  </a:extLst>
                </a:gridCol>
                <a:gridCol w="4133887">
                  <a:extLst>
                    <a:ext uri="{9D8B030D-6E8A-4147-A177-3AD203B41FA5}">
                      <a16:colId xmlns:a16="http://schemas.microsoft.com/office/drawing/2014/main" val="1640092025"/>
                    </a:ext>
                  </a:extLst>
                </a:gridCol>
              </a:tblGrid>
              <a:tr h="1925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de-DE" sz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 INHOUD / MENING</a:t>
                      </a:r>
                      <a:endParaRPr lang="nl-NL" sz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zegt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coachee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869" marR="528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de-DE" sz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   HOREN / BELUISTEREN</a:t>
                      </a:r>
                      <a:endParaRPr lang="nl-NL" sz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Hoe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wordt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het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gezegd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42900" algn="l"/>
                        </a:tabLst>
                      </a:pP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Direct-indirect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Voorzichtig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42900" algn="l"/>
                        </a:tabLst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 van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veel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weinig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gepraat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42900" algn="l"/>
                        </a:tabLst>
                      </a:pP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Toonzetting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beschuldigend, klagend,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positief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42900" algn="l"/>
                        </a:tabLst>
                      </a:pP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Boodschap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achter de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boodschap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42900" algn="l"/>
                        </a:tabLst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wordt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er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verzwegen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endParaRPr lang="nl-N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869" marR="528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8973679"/>
                  </a:ext>
                </a:extLst>
              </a:tr>
              <a:tr h="16342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de-DE" sz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   ZIEN / GEDRAG</a:t>
                      </a:r>
                      <a:endParaRPr lang="nl-NL" sz="1200" b="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zie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je als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coach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doet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leerder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42900" algn="l"/>
                        </a:tabLst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valt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houdingen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42900" algn="l"/>
                        </a:tabLst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Hoe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reageert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leerder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feedback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42900" algn="l"/>
                        </a:tabLst>
                      </a:pP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Reacties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verbaal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non-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verbaal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42900" algn="l"/>
                        </a:tabLst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Wat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zie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niet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42900" algn="l"/>
                        </a:tabLst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Energie: wie werkt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het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hardst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869" marR="528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nl-N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de-DE" sz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 VOELEN / ERVAREN</a:t>
                      </a:r>
                      <a:endParaRPr lang="nl-NL" sz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voel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je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zelf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welke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gevoelens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zie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je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denk je te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zien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bij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leerder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42900" algn="l"/>
                        </a:tabLst>
                      </a:pP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Gevoelens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emoties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42900" algn="l"/>
                        </a:tabLst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sfeer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42900" algn="l"/>
                        </a:tabLst>
                      </a:pP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Beweging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verstarring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42900" algn="l"/>
                        </a:tabLst>
                      </a:pP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Slachtoffergedrag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versus 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zelfsturing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42900" algn="l"/>
                        </a:tabLst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</a:t>
                      </a:r>
                      <a:r>
                        <a:rPr lang="de-DE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Nekharen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endParaRPr lang="nl-NL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869" marR="528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7928222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57625" y="2209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de-DE" altLang="nl-NL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nl-NL" altLang="nl-NL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de-DE" altLang="nl-N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nl-NL" altLang="nl-NL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de-DE" altLang="nl-N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nl-NL" altLang="nl-NL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de-DE" altLang="nl-NL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nl-NL" altLang="nl-NL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de-DE" altLang="nl-NL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de-DE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435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70710" y="1985554"/>
            <a:ext cx="9973492" cy="4598126"/>
          </a:xfrm>
        </p:spPr>
        <p:txBody>
          <a:bodyPr>
            <a:normAutofit lnSpcReduction="10000"/>
          </a:bodyPr>
          <a:lstStyle/>
          <a:p>
            <a:r>
              <a:rPr lang="nl-NL" dirty="0"/>
              <a:t>Werk in drietallen: coach, </a:t>
            </a:r>
            <a:r>
              <a:rPr lang="nl-NL" dirty="0" err="1"/>
              <a:t>coachee</a:t>
            </a:r>
            <a:r>
              <a:rPr lang="nl-NL" dirty="0"/>
              <a:t> en observant.</a:t>
            </a:r>
          </a:p>
          <a:p>
            <a:r>
              <a:rPr lang="nl-NL" dirty="0"/>
              <a:t>De coachee kiest een eigen casus: een lastige situatie/ een situatie waarin je ergens in geslaagd was/ waar je trots op was uit je werk of dagelijks leven.</a:t>
            </a:r>
          </a:p>
          <a:p>
            <a:r>
              <a:rPr lang="nl-NL" dirty="0"/>
              <a:t>De coach geeft specifieke feedback en probeert in het gesprek elk van de vier interventies te gebruiken.</a:t>
            </a:r>
          </a:p>
          <a:p>
            <a:r>
              <a:rPr lang="nl-NL" dirty="0"/>
              <a:t>Gebruik het werkblad, zet iets (pion, knoop) in het vak behorend bij de interventie die je kiest.</a:t>
            </a:r>
          </a:p>
          <a:p>
            <a:r>
              <a:rPr lang="nl-NL" dirty="0"/>
              <a:t>10 minuten per coachgesprek</a:t>
            </a:r>
          </a:p>
          <a:p>
            <a:r>
              <a:rPr lang="nl-NL" dirty="0"/>
              <a:t>Bespreek na (5 minuten per ronde).</a:t>
            </a:r>
          </a:p>
          <a:p>
            <a:r>
              <a:rPr lang="nl-NL" dirty="0"/>
              <a:t>Wissel van rol.</a:t>
            </a:r>
          </a:p>
          <a:p>
            <a:r>
              <a:rPr lang="nl-NL" dirty="0"/>
              <a:t>45 minuten</a:t>
            </a:r>
          </a:p>
        </p:txBody>
      </p:sp>
    </p:spTree>
    <p:extLst>
      <p:ext uri="{BB962C8B-B14F-4D97-AF65-F5344CB8AC3E}">
        <p14:creationId xmlns:p14="http://schemas.microsoft.com/office/powerpoint/2010/main" val="4204988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Lunch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73765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Gebruik van Instrumenten tijdens het coachproces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156087"/>
              </p:ext>
            </p:extLst>
          </p:nvPr>
        </p:nvGraphicFramePr>
        <p:xfrm>
          <a:off x="1023938" y="2286000"/>
          <a:ext cx="9720261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4095">
                  <a:extLst>
                    <a:ext uri="{9D8B030D-6E8A-4147-A177-3AD203B41FA5}">
                      <a16:colId xmlns:a16="http://schemas.microsoft.com/office/drawing/2014/main" val="3813754993"/>
                    </a:ext>
                  </a:extLst>
                </a:gridCol>
                <a:gridCol w="4915949">
                  <a:extLst>
                    <a:ext uri="{9D8B030D-6E8A-4147-A177-3AD203B41FA5}">
                      <a16:colId xmlns:a16="http://schemas.microsoft.com/office/drawing/2014/main" val="2912973722"/>
                    </a:ext>
                  </a:extLst>
                </a:gridCol>
                <a:gridCol w="3110217">
                  <a:extLst>
                    <a:ext uri="{9D8B030D-6E8A-4147-A177-3AD203B41FA5}">
                      <a16:colId xmlns:a16="http://schemas.microsoft.com/office/drawing/2014/main" val="2247527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Wie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Wat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Wanneer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593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Coach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Logboek </a:t>
                      </a:r>
                      <a:r>
                        <a:rPr lang="nl-NL" sz="1400" dirty="0"/>
                        <a:t>(bijlage</a:t>
                      </a:r>
                      <a:r>
                        <a:rPr lang="nl-NL" sz="1400" baseline="0" dirty="0"/>
                        <a:t> 13 dag 3)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Voor/na elke sessie</a:t>
                      </a:r>
                    </a:p>
                    <a:p>
                      <a:r>
                        <a:rPr lang="nl-NL" dirty="0"/>
                        <a:t>Competentielijst aan begin en eind van het traject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261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09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Leerder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Checklist digitale vaardigheden </a:t>
                      </a:r>
                      <a:r>
                        <a:rPr lang="nl-NL" sz="1400" dirty="0"/>
                        <a:t>(bijlage 14 dag 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Bij aanvang traject</a:t>
                      </a:r>
                    </a:p>
                    <a:p>
                      <a:r>
                        <a:rPr lang="nl-NL" dirty="0"/>
                        <a:t>Bij einde traject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78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Leerder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Observatie autonoom leren </a:t>
                      </a:r>
                      <a:r>
                        <a:rPr lang="nl-NL" sz="1400" dirty="0"/>
                        <a:t>(bijlage</a:t>
                      </a:r>
                      <a:r>
                        <a:rPr lang="nl-NL" sz="1400" baseline="0" dirty="0"/>
                        <a:t> 7 dag 2)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Na elke sessie</a:t>
                      </a:r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6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5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Logboek voor coaches </a:t>
            </a:r>
            <a:r>
              <a:rPr lang="nl-NL" sz="2000" dirty="0"/>
              <a:t>(bijlage 13)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Bekijk het logboek. </a:t>
            </a:r>
          </a:p>
          <a:p>
            <a:r>
              <a:rPr lang="nl-NL" dirty="0"/>
              <a:t>Beoordeel je eigen competenties </a:t>
            </a:r>
            <a:r>
              <a:rPr lang="nl-NL" sz="1600" dirty="0"/>
              <a:t>(Individueel. Vergeet de datum niet)</a:t>
            </a:r>
          </a:p>
          <a:p>
            <a:r>
              <a:rPr lang="nl-NL" dirty="0"/>
              <a:t>Vorm een tweetal met iemand.</a:t>
            </a:r>
          </a:p>
          <a:p>
            <a:r>
              <a:rPr lang="nl-NL" dirty="0"/>
              <a:t>Licht je zelfbeoordeling naar elkaar toe aan de hand van voorbeelden.</a:t>
            </a:r>
          </a:p>
          <a:p>
            <a:r>
              <a:rPr lang="nl-NL" dirty="0"/>
              <a:t>Stel eventueel je oordeel bij als je dat wilt.</a:t>
            </a:r>
          </a:p>
        </p:txBody>
      </p:sp>
    </p:spTree>
    <p:extLst>
      <p:ext uri="{BB962C8B-B14F-4D97-AF65-F5344CB8AC3E}">
        <p14:creationId xmlns:p14="http://schemas.microsoft.com/office/powerpoint/2010/main" val="847883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Checklist Digitale vaardigheden </a:t>
            </a:r>
            <a:r>
              <a:rPr lang="nl-NL" sz="2000" dirty="0"/>
              <a:t>(bijlage 14)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498848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solidFill>
                  <a:srgbClr val="0070C0"/>
                </a:solidFill>
              </a:rPr>
              <a:t>Wanneer?</a:t>
            </a:r>
            <a:r>
              <a:rPr lang="nl-NL" dirty="0"/>
              <a:t>	</a:t>
            </a:r>
            <a:br>
              <a:rPr lang="nl-NL" dirty="0"/>
            </a:br>
            <a:r>
              <a:rPr lang="nl-NL" dirty="0"/>
              <a:t>2x: Bij aanvang traject/ pilot en bij afronding. </a:t>
            </a:r>
            <a:br>
              <a:rPr lang="nl-NL" dirty="0"/>
            </a:br>
            <a:r>
              <a:rPr lang="nl-NL" dirty="0"/>
              <a:t>Hoef je niet steeds helemaal in te vullen, hangt af van focus en deelnemer.</a:t>
            </a:r>
          </a:p>
          <a:p>
            <a:pPr marL="0" indent="0">
              <a:buNone/>
            </a:pPr>
            <a:br>
              <a:rPr lang="nl-NL" dirty="0">
                <a:solidFill>
                  <a:srgbClr val="0070C0"/>
                </a:solidFill>
              </a:rPr>
            </a:br>
            <a:r>
              <a:rPr lang="nl-NL" dirty="0">
                <a:solidFill>
                  <a:srgbClr val="0070C0"/>
                </a:solidFill>
              </a:rPr>
              <a:t>Hoe?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Individuele intake </a:t>
            </a:r>
            <a:r>
              <a:rPr lang="nl-NL" sz="2000" dirty="0"/>
              <a:t>(denk aan datum)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Mondeling (coach vult in op basis van antwoord </a:t>
            </a:r>
            <a:r>
              <a:rPr lang="nl-NL" dirty="0" err="1"/>
              <a:t>leerder</a:t>
            </a:r>
            <a:r>
              <a:rPr lang="nl-NL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Schriftelijk (</a:t>
            </a:r>
            <a:r>
              <a:rPr lang="nl-NL" dirty="0" err="1"/>
              <a:t>leerder</a:t>
            </a:r>
            <a:r>
              <a:rPr lang="nl-NL" dirty="0"/>
              <a:t> vult in na gesprek met coach)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Groepsgesprek plenair, </a:t>
            </a:r>
            <a:r>
              <a:rPr lang="nl-NL" dirty="0" err="1"/>
              <a:t>leerder</a:t>
            </a:r>
            <a:r>
              <a:rPr lang="nl-NL" dirty="0"/>
              <a:t> vult individueel in;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Groepsgesprek in subgroepen, </a:t>
            </a:r>
            <a:r>
              <a:rPr lang="nl-NL" dirty="0" err="1"/>
              <a:t>leerders</a:t>
            </a:r>
            <a:r>
              <a:rPr lang="nl-NL" dirty="0"/>
              <a:t> vullen individueel in.</a:t>
            </a:r>
          </a:p>
        </p:txBody>
      </p:sp>
    </p:spTree>
    <p:extLst>
      <p:ext uri="{BB962C8B-B14F-4D97-AF65-F5344CB8AC3E}">
        <p14:creationId xmlns:p14="http://schemas.microsoft.com/office/powerpoint/2010/main" val="1571283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Observatie autonoom leren </a:t>
            </a:r>
            <a:r>
              <a:rPr lang="nl-NL" sz="2400" dirty="0"/>
              <a:t>(bijlage 7)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Wanneer?</a:t>
            </a:r>
            <a:r>
              <a:rPr lang="nl-NL" dirty="0"/>
              <a:t>	Na elke bijeenkomst. </a:t>
            </a:r>
          </a:p>
          <a:p>
            <a:r>
              <a:rPr lang="nl-NL" dirty="0">
                <a:solidFill>
                  <a:srgbClr val="0070C0"/>
                </a:solidFill>
              </a:rPr>
              <a:t>Hoe?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Coach observeert tijdens de bijeenkomst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Coach vult bijzonderheden in, </a:t>
            </a:r>
            <a:r>
              <a:rPr lang="nl-NL" u="sng" dirty="0"/>
              <a:t>opvallende zaken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Vul de instrumenten digitaal in (en aan: werk steeds verder in het bestand)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Noteer de datum en je observatie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Noteer kort, maar begrijpelijk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0830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Evaluatie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kijk je terug op de drie trainingsdagen?</a:t>
            </a:r>
          </a:p>
          <a:p>
            <a:r>
              <a:rPr lang="nl-NL" dirty="0"/>
              <a:t>Welke feedback heb je voor de trainer(s)?</a:t>
            </a:r>
          </a:p>
          <a:p>
            <a:pPr lvl="1"/>
            <a:r>
              <a:rPr lang="nl-NL" dirty="0"/>
              <a:t>Inhoud</a:t>
            </a:r>
          </a:p>
          <a:p>
            <a:pPr lvl="1"/>
            <a:r>
              <a:rPr lang="nl-NL" dirty="0"/>
              <a:t>Werkwijze</a:t>
            </a:r>
          </a:p>
          <a:p>
            <a:r>
              <a:rPr lang="nl-NL" dirty="0"/>
              <a:t>In welke mate voel je je nu voorbereid op je taak?</a:t>
            </a:r>
          </a:p>
        </p:txBody>
      </p:sp>
    </p:spTree>
    <p:extLst>
      <p:ext uri="{BB962C8B-B14F-4D97-AF65-F5344CB8AC3E}">
        <p14:creationId xmlns:p14="http://schemas.microsoft.com/office/powerpoint/2010/main" val="632353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7" y="1985554"/>
            <a:ext cx="9720073" cy="4023360"/>
          </a:xfrm>
        </p:spPr>
        <p:txBody>
          <a:bodyPr>
            <a:normAutofit lnSpcReduction="10000"/>
          </a:bodyPr>
          <a:lstStyle/>
          <a:p>
            <a:r>
              <a:rPr lang="nl-NL" dirty="0"/>
              <a:t>Reflectie op coachproces aan de hand van de eigen video-opnames</a:t>
            </a:r>
            <a:br>
              <a:rPr lang="nl-NL" dirty="0"/>
            </a:br>
            <a:br>
              <a:rPr lang="nl-NL" dirty="0"/>
            </a:br>
            <a:r>
              <a:rPr lang="nl-NL" dirty="0"/>
              <a:t>Effectief feedback geven</a:t>
            </a:r>
          </a:p>
          <a:p>
            <a:r>
              <a:rPr lang="nl-NL" dirty="0"/>
              <a:t>Oefenen met coachen: het interventiemodel</a:t>
            </a:r>
          </a:p>
          <a:p>
            <a:r>
              <a:rPr lang="nl-NL" dirty="0">
                <a:solidFill>
                  <a:srgbClr val="0070C0"/>
                </a:solidFill>
              </a:rPr>
              <a:t>Lunchpauze</a:t>
            </a:r>
          </a:p>
          <a:p>
            <a:r>
              <a:rPr lang="nl-NL" dirty="0"/>
              <a:t>Leren coachen: het logboek voor coaches</a:t>
            </a:r>
          </a:p>
          <a:p>
            <a:r>
              <a:rPr lang="nl-NL" dirty="0" err="1"/>
              <a:t>Leerders</a:t>
            </a:r>
            <a:r>
              <a:rPr lang="nl-NL" dirty="0"/>
              <a:t> volgen:</a:t>
            </a:r>
          </a:p>
          <a:p>
            <a:pPr lvl="1"/>
            <a:r>
              <a:rPr lang="nl-NL" dirty="0"/>
              <a:t>Checklist digitale vaardigheden</a:t>
            </a:r>
          </a:p>
          <a:p>
            <a:pPr lvl="1"/>
            <a:r>
              <a:rPr lang="nl-NL" dirty="0"/>
              <a:t>Observatie competenties autonoom leren</a:t>
            </a:r>
          </a:p>
          <a:p>
            <a:r>
              <a:rPr lang="nl-NL" dirty="0"/>
              <a:t>Evaluatie training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5108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DOELen</a:t>
            </a:r>
            <a:r>
              <a:rPr lang="nl-NL" dirty="0"/>
              <a:t> van deze dag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2299063"/>
            <a:ext cx="9961735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Reflectie op eigen coachvaardigheden aan de hand van de video-opnamen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Feedback geven bij coachen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Oefenen met het geven van positieve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Verdiepen hun coachvaardigheden en oefenen met het interventiemodel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Reflecteren op hun eigen coachcompetenties en formuleren leerdoelen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2147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Bespreek in viertallen:</a:t>
            </a:r>
          </a:p>
          <a:p>
            <a:endParaRPr lang="nl-NL" dirty="0"/>
          </a:p>
          <a:p>
            <a:r>
              <a:rPr lang="nl-NL" dirty="0"/>
              <a:t>Heb je de afgelopen weken kunnen oefenen met je coachvaardigheden?</a:t>
            </a:r>
          </a:p>
          <a:p>
            <a:r>
              <a:rPr lang="nl-NL" dirty="0"/>
              <a:t>Wat heb je gedaan, wat was het effect op jouw </a:t>
            </a:r>
            <a:r>
              <a:rPr lang="nl-NL" dirty="0" err="1"/>
              <a:t>coachee</a:t>
            </a:r>
            <a:r>
              <a:rPr lang="nl-NL" dirty="0"/>
              <a:t>(s), waar ben je tevreden over en wat lukt nog niet zo goed?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5779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630DA3-B37B-4611-8A73-FC8C4CDAD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Terugkijken van beelden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C6731B-E4A0-4FC5-A5E6-BD191433C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De ‘eigenaar’ van het beeld licht toe:</a:t>
            </a:r>
          </a:p>
          <a:p>
            <a:r>
              <a:rPr lang="nl-NL" dirty="0"/>
              <a:t>- Waar ben je tevreden over?</a:t>
            </a:r>
          </a:p>
          <a:p>
            <a:r>
              <a:rPr lang="nl-NL" dirty="0"/>
              <a:t>- Waar wil je nog verder aan werken?</a:t>
            </a:r>
          </a:p>
          <a:p>
            <a:endParaRPr lang="nl-NL" dirty="0"/>
          </a:p>
          <a:p>
            <a:r>
              <a:rPr lang="nl-NL" dirty="0"/>
              <a:t>Deelnemers geven (positieve) feedback:</a:t>
            </a:r>
          </a:p>
          <a:p>
            <a:r>
              <a:rPr lang="nl-NL" dirty="0"/>
              <a:t>- Wat vind je sterk of goed?</a:t>
            </a:r>
          </a:p>
          <a:p>
            <a:r>
              <a:rPr lang="nl-NL" dirty="0"/>
              <a:t>- Wat valt je op aan de interactie tussen coach en </a:t>
            </a:r>
            <a:r>
              <a:rPr lang="nl-NL" dirty="0" err="1"/>
              <a:t>leerder</a:t>
            </a:r>
            <a:r>
              <a:rPr lang="nl-NL" dirty="0"/>
              <a:t>?</a:t>
            </a:r>
          </a:p>
          <a:p>
            <a:r>
              <a:rPr lang="nl-NL" dirty="0"/>
              <a:t>- Wat heb jij van dit fragment geleerd?</a:t>
            </a:r>
          </a:p>
          <a:p>
            <a:endParaRPr lang="nl-NL" dirty="0"/>
          </a:p>
          <a:p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5230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FD7AD6-0B94-45F7-A097-F4B8A2FEC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Terugkijken op de oefening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2D0F69-8470-465B-984B-6AE980EC7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was het:</a:t>
            </a:r>
          </a:p>
          <a:p>
            <a:pPr lvl="1"/>
            <a:r>
              <a:rPr lang="nl-NL" dirty="0"/>
              <a:t>Om je </a:t>
            </a:r>
            <a:r>
              <a:rPr lang="nl-NL" dirty="0" err="1"/>
              <a:t>leerder</a:t>
            </a:r>
            <a:r>
              <a:rPr lang="nl-NL" dirty="0"/>
              <a:t> te filmen?</a:t>
            </a:r>
          </a:p>
          <a:p>
            <a:pPr lvl="1"/>
            <a:r>
              <a:rPr lang="nl-NL" dirty="0"/>
              <a:t>Om feedback te krijgen?</a:t>
            </a:r>
          </a:p>
          <a:p>
            <a:pPr lvl="1"/>
            <a:r>
              <a:rPr lang="nl-NL" dirty="0"/>
              <a:t>Om feedback te geven?</a:t>
            </a:r>
          </a:p>
          <a:p>
            <a:pPr lvl="1"/>
            <a:r>
              <a:rPr lang="nl-NL" dirty="0"/>
              <a:t>Wat maakt feedback krijgen of geven lastig?</a:t>
            </a:r>
          </a:p>
          <a:p>
            <a:pPr lvl="1"/>
            <a:r>
              <a:rPr lang="nl-NL" dirty="0"/>
              <a:t>Aan welke feedback of welke soort feedback heb je vooral iets?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8395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Feedback</a:t>
            </a:r>
          </a:p>
        </p:txBody>
      </p:sp>
      <p:pic>
        <p:nvPicPr>
          <p:cNvPr id="4" name="hYkhFXoWAmA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35109" y="2500021"/>
            <a:ext cx="304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936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Effectieve feedback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Van minder naar meer effectief:</a:t>
            </a:r>
            <a:endParaRPr lang="nl-NL" dirty="0"/>
          </a:p>
          <a:p>
            <a:pPr marL="0" indent="0">
              <a:buFont typeface="Tw Cen MT" panose="020B0602020104020603" pitchFamily="34" charset="0"/>
              <a:buNone/>
            </a:pPr>
            <a:br>
              <a:rPr lang="nl-NL" dirty="0"/>
            </a:br>
            <a:r>
              <a:rPr lang="nl-NL" dirty="0"/>
              <a:t>	Niet specifiek (goed zo, goed gedaan, mooi)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nl-NL" dirty="0"/>
              <a:t>	Op de inhoud</a:t>
            </a:r>
          </a:p>
          <a:p>
            <a:r>
              <a:rPr lang="nl-NL" dirty="0"/>
              <a:t>	Op het leerproces  (op de strategie of aanpak) </a:t>
            </a:r>
          </a:p>
          <a:p>
            <a:r>
              <a:rPr lang="nl-NL" dirty="0"/>
              <a:t>	Op de modus en zelfregulatie</a:t>
            </a:r>
          </a:p>
          <a:p>
            <a:r>
              <a:rPr lang="nl-NL" dirty="0"/>
              <a:t>	Op persoonlijke kwaliteiten</a:t>
            </a:r>
          </a:p>
          <a:p>
            <a:endParaRPr lang="nl-NL" dirty="0"/>
          </a:p>
        </p:txBody>
      </p:sp>
      <p:sp>
        <p:nvSpPr>
          <p:cNvPr id="4" name="Pijl: omlaag 3"/>
          <p:cNvSpPr/>
          <p:nvPr/>
        </p:nvSpPr>
        <p:spPr>
          <a:xfrm>
            <a:off x="9177554" y="2277570"/>
            <a:ext cx="654341" cy="28784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8946856" y="5256647"/>
            <a:ext cx="1770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Effectief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8619687" y="1816084"/>
            <a:ext cx="1770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Niet zo effectief</a:t>
            </a:r>
          </a:p>
        </p:txBody>
      </p:sp>
    </p:spTree>
    <p:extLst>
      <p:ext uri="{BB962C8B-B14F-4D97-AF65-F5344CB8AC3E}">
        <p14:creationId xmlns:p14="http://schemas.microsoft.com/office/powerpoint/2010/main" val="3737152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Feedback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= Het geven van informatie over het leren, het begrip, de prestatie of het gedrag van een leerder met als doel het leren en de motivatie te bevorderen (Voerman &amp; Faber 2016).</a:t>
            </a:r>
          </a:p>
          <a:p>
            <a:endParaRPr lang="nl-NL" b="1" dirty="0"/>
          </a:p>
          <a:p>
            <a:r>
              <a:rPr lang="nl-NL" b="1" dirty="0"/>
              <a:t>Effectieve feedback</a:t>
            </a:r>
            <a:endParaRPr lang="nl-NL" dirty="0"/>
          </a:p>
          <a:p>
            <a:pPr lvl="0"/>
            <a:r>
              <a:rPr lang="nl-NL" dirty="0"/>
              <a:t>Is specifiek, doel-gerelateerd en kort</a:t>
            </a:r>
          </a:p>
          <a:p>
            <a:pPr lvl="0"/>
            <a:r>
              <a:rPr lang="nl-NL" dirty="0"/>
              <a:t>Is gericht op progressie t.o.v./ naar het doel</a:t>
            </a:r>
          </a:p>
          <a:p>
            <a:pPr lvl="0"/>
            <a:r>
              <a:rPr lang="nl-NL" dirty="0"/>
              <a:t>Is meestal positief.</a:t>
            </a:r>
          </a:p>
          <a:p>
            <a:endParaRPr lang="nl-NL" dirty="0"/>
          </a:p>
        </p:txBody>
      </p:sp>
      <p:sp>
        <p:nvSpPr>
          <p:cNvPr id="5" name="Tekstballon: ovaal 4"/>
          <p:cNvSpPr/>
          <p:nvPr/>
        </p:nvSpPr>
        <p:spPr>
          <a:xfrm>
            <a:off x="6694413" y="3103926"/>
            <a:ext cx="4347659" cy="2801923"/>
          </a:xfrm>
          <a:prstGeom prst="wedgeEllipseCallout">
            <a:avLst>
              <a:gd name="adj1" fmla="val -84823"/>
              <a:gd name="adj2" fmla="val 421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Stellen die elkaar feedback geven in een verhouding van minder dan 5:1 (pos-neg) zijn na 14 jaar niet meer bij elkaar. (</a:t>
            </a:r>
            <a:r>
              <a:rPr lang="nl-NL" dirty="0" err="1"/>
              <a:t>oz</a:t>
            </a:r>
            <a:r>
              <a:rPr lang="nl-NL" dirty="0"/>
              <a:t> </a:t>
            </a:r>
            <a:r>
              <a:rPr lang="nl-NL" dirty="0" err="1"/>
              <a:t>Gottman</a:t>
            </a:r>
            <a:r>
              <a:rPr lang="nl-NL" dirty="0"/>
              <a:t> 2007, in Voerman &amp; Faber 2016).</a:t>
            </a:r>
          </a:p>
        </p:txBody>
      </p:sp>
    </p:spTree>
    <p:extLst>
      <p:ext uri="{BB962C8B-B14F-4D97-AF65-F5344CB8AC3E}">
        <p14:creationId xmlns:p14="http://schemas.microsoft.com/office/powerpoint/2010/main" val="1073992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202</TotalTime>
  <Words>675</Words>
  <Application>Microsoft Office PowerPoint</Application>
  <PresentationFormat>Breedbeeld</PresentationFormat>
  <Paragraphs>161</Paragraphs>
  <Slides>18</Slides>
  <Notes>1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6" baseType="lpstr">
      <vt:lpstr>Arial</vt:lpstr>
      <vt:lpstr>Calibri</vt:lpstr>
      <vt:lpstr>Symbol</vt:lpstr>
      <vt:lpstr>Times New Roman</vt:lpstr>
      <vt:lpstr>Tw Cen MT</vt:lpstr>
      <vt:lpstr>Tw Cen MT Condensed</vt:lpstr>
      <vt:lpstr>Wingdings 3</vt:lpstr>
      <vt:lpstr>Integraal</vt:lpstr>
      <vt:lpstr>Coachtraining DOEN?! Dag 3 </vt:lpstr>
      <vt:lpstr>Programma</vt:lpstr>
      <vt:lpstr>DOELen van deze dag</vt:lpstr>
      <vt:lpstr>Terugblik</vt:lpstr>
      <vt:lpstr>Terugkijken van beelden </vt:lpstr>
      <vt:lpstr>Terugkijken op de oefening</vt:lpstr>
      <vt:lpstr>Feedback</vt:lpstr>
      <vt:lpstr>Effectieve feedback</vt:lpstr>
      <vt:lpstr>Feedback</vt:lpstr>
      <vt:lpstr>Feedback op de filmfragmenten</vt:lpstr>
      <vt:lpstr>Interventiemodel</vt:lpstr>
      <vt:lpstr>Oefening</vt:lpstr>
      <vt:lpstr>Lunch</vt:lpstr>
      <vt:lpstr>Gebruik van Instrumenten tijdens het coachproces</vt:lpstr>
      <vt:lpstr>Logboek voor coaches (bijlage 13)</vt:lpstr>
      <vt:lpstr>Checklist Digitale vaardigheden (bijlage 14)</vt:lpstr>
      <vt:lpstr>Observatie autonoom leren (bijlage 7)</vt:lpstr>
      <vt:lpstr>Evaluatie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Coachtraining DOEN?!</dc:title>
  <dc:creator>K Dalderop</dc:creator>
  <cp:lastModifiedBy>K Dalderop</cp:lastModifiedBy>
  <cp:revision>37</cp:revision>
  <dcterms:created xsi:type="dcterms:W3CDTF">2017-06-06T11:46:37Z</dcterms:created>
  <dcterms:modified xsi:type="dcterms:W3CDTF">2018-06-05T11:31:28Z</dcterms:modified>
</cp:coreProperties>
</file>