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76" r:id="rId4"/>
    <p:sldId id="258" r:id="rId5"/>
    <p:sldId id="259" r:id="rId6"/>
    <p:sldId id="263" r:id="rId7"/>
    <p:sldId id="264" r:id="rId8"/>
    <p:sldId id="262" r:id="rId9"/>
    <p:sldId id="261" r:id="rId10"/>
    <p:sldId id="265" r:id="rId11"/>
    <p:sldId id="266" r:id="rId12"/>
    <p:sldId id="267" r:id="rId13"/>
    <p:sldId id="268" r:id="rId14"/>
    <p:sldId id="269" r:id="rId15"/>
    <p:sldId id="270" r:id="rId16"/>
    <p:sldId id="272" r:id="rId17"/>
    <p:sldId id="273" r:id="rId18"/>
    <p:sldId id="271" r:id="rId19"/>
    <p:sldId id="274" r:id="rId20"/>
    <p:sldId id="275"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336" y="90"/>
      </p:cViewPr>
      <p:guideLst/>
    </p:cSldViewPr>
  </p:slid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90BD9A-1473-4BB7-9451-FB06B92F5A66}" type="datetimeFigureOut">
              <a:rPr lang="nl-NL" smtClean="0"/>
              <a:t>5-6-2018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64AE6-8F7D-4102-AFAB-FF35BD5A5175}" type="slidenum">
              <a:rPr lang="nl-NL" smtClean="0"/>
              <a:t>‹nr.›</a:t>
            </a:fld>
            <a:endParaRPr lang="nl-NL"/>
          </a:p>
        </p:txBody>
      </p:sp>
    </p:spTree>
    <p:extLst>
      <p:ext uri="{BB962C8B-B14F-4D97-AF65-F5344CB8AC3E}">
        <p14:creationId xmlns:p14="http://schemas.microsoft.com/office/powerpoint/2010/main" val="61902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6/5/2018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6/5/2018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6/5/2018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6/5/2018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nl-NL" dirty="0">
                <a:solidFill>
                  <a:srgbClr val="FF0000"/>
                </a:solidFill>
              </a:rPr>
              <a:t>DOEN?!</a:t>
            </a:r>
            <a:br>
              <a:rPr lang="nl-NL" dirty="0"/>
            </a:br>
            <a:r>
              <a:rPr lang="nl-NL" dirty="0"/>
              <a:t>Coachtraining Dag 1</a:t>
            </a:r>
          </a:p>
        </p:txBody>
      </p:sp>
      <p:sp>
        <p:nvSpPr>
          <p:cNvPr id="3" name="Ondertitel 2"/>
          <p:cNvSpPr>
            <a:spLocks noGrp="1"/>
          </p:cNvSpPr>
          <p:nvPr>
            <p:ph type="subTitle" idx="1"/>
          </p:nvPr>
        </p:nvSpPr>
        <p:spPr/>
        <p:txBody>
          <a:bodyPr/>
          <a:lstStyle/>
          <a:p>
            <a:r>
              <a:rPr lang="nl-NL" dirty="0"/>
              <a:t>   </a:t>
            </a:r>
          </a:p>
        </p:txBody>
      </p:sp>
      <p:pic>
        <p:nvPicPr>
          <p:cNvPr id="4" name="Afbeelding 3"/>
          <p:cNvPicPr/>
          <p:nvPr/>
        </p:nvPicPr>
        <p:blipFill>
          <a:blip r:embed="rId2" cstate="print">
            <a:extLst>
              <a:ext uri="{28A0092B-C50C-407E-A947-70E740481C1C}">
                <a14:useLocalDpi xmlns:a14="http://schemas.microsoft.com/office/drawing/2010/main" val="0"/>
              </a:ext>
            </a:extLst>
          </a:blip>
          <a:stretch>
            <a:fillRect/>
          </a:stretch>
        </p:blipFill>
        <p:spPr>
          <a:xfrm>
            <a:off x="8970540" y="5406542"/>
            <a:ext cx="1314450" cy="570230"/>
          </a:xfrm>
          <a:prstGeom prst="rect">
            <a:avLst/>
          </a:prstGeom>
        </p:spPr>
      </p:pic>
    </p:spTree>
    <p:extLst>
      <p:ext uri="{BB962C8B-B14F-4D97-AF65-F5344CB8AC3E}">
        <p14:creationId xmlns:p14="http://schemas.microsoft.com/office/powerpoint/2010/main" val="1131433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coaching? </a:t>
            </a:r>
            <a:br>
              <a:rPr lang="nl-NL" dirty="0"/>
            </a:br>
            <a:r>
              <a:rPr lang="nl-NL" dirty="0"/>
              <a:t>(EN WAT IS HET NIET?)</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188716699"/>
              </p:ext>
            </p:extLst>
          </p:nvPr>
        </p:nvGraphicFramePr>
        <p:xfrm>
          <a:off x="1023938" y="2286000"/>
          <a:ext cx="9720261" cy="2225040"/>
        </p:xfrm>
        <a:graphic>
          <a:graphicData uri="http://schemas.openxmlformats.org/drawingml/2006/table">
            <a:tbl>
              <a:tblPr firstRow="1" bandRow="1">
                <a:tableStyleId>{5C22544A-7EE6-4342-B048-85BDC9FD1C3A}</a:tableStyleId>
              </a:tblPr>
              <a:tblGrid>
                <a:gridCol w="3240087">
                  <a:extLst>
                    <a:ext uri="{9D8B030D-6E8A-4147-A177-3AD203B41FA5}">
                      <a16:colId xmlns:a16="http://schemas.microsoft.com/office/drawing/2014/main" val="2616567615"/>
                    </a:ext>
                  </a:extLst>
                </a:gridCol>
                <a:gridCol w="3240087">
                  <a:extLst>
                    <a:ext uri="{9D8B030D-6E8A-4147-A177-3AD203B41FA5}">
                      <a16:colId xmlns:a16="http://schemas.microsoft.com/office/drawing/2014/main" val="3443873655"/>
                    </a:ext>
                  </a:extLst>
                </a:gridCol>
                <a:gridCol w="3240087">
                  <a:extLst>
                    <a:ext uri="{9D8B030D-6E8A-4147-A177-3AD203B41FA5}">
                      <a16:colId xmlns:a16="http://schemas.microsoft.com/office/drawing/2014/main" val="1210743245"/>
                    </a:ext>
                  </a:extLst>
                </a:gridCol>
              </a:tblGrid>
              <a:tr h="370840">
                <a:tc>
                  <a:txBody>
                    <a:bodyPr/>
                    <a:lstStyle/>
                    <a:p>
                      <a:r>
                        <a:rPr lang="nl-NL" dirty="0"/>
                        <a:t>‘Lesgeven’</a:t>
                      </a:r>
                    </a:p>
                  </a:txBody>
                  <a:tcPr/>
                </a:tc>
                <a:tc>
                  <a:txBody>
                    <a:bodyPr/>
                    <a:lstStyle/>
                    <a:p>
                      <a:endParaRPr lang="nl-NL" dirty="0"/>
                    </a:p>
                  </a:txBody>
                  <a:tcPr/>
                </a:tc>
                <a:tc>
                  <a:txBody>
                    <a:bodyPr/>
                    <a:lstStyle/>
                    <a:p>
                      <a:r>
                        <a:rPr lang="nl-NL" dirty="0"/>
                        <a:t>Coachen</a:t>
                      </a:r>
                    </a:p>
                  </a:txBody>
                  <a:tcPr/>
                </a:tc>
                <a:extLst>
                  <a:ext uri="{0D108BD9-81ED-4DB2-BD59-A6C34878D82A}">
                    <a16:rowId xmlns:a16="http://schemas.microsoft.com/office/drawing/2014/main" val="3089342956"/>
                  </a:ext>
                </a:extLst>
              </a:tr>
              <a:tr h="370840">
                <a:tc>
                  <a:txBody>
                    <a:bodyPr/>
                    <a:lstStyle/>
                    <a:p>
                      <a:endParaRPr lang="nl-NL"/>
                    </a:p>
                  </a:txBody>
                  <a:tcPr/>
                </a:tc>
                <a:tc>
                  <a:txBody>
                    <a:bodyPr/>
                    <a:lstStyle/>
                    <a:p>
                      <a:endParaRPr lang="nl-NL" dirty="0"/>
                    </a:p>
                  </a:txBody>
                  <a:tcPr/>
                </a:tc>
                <a:tc>
                  <a:txBody>
                    <a:bodyPr/>
                    <a:lstStyle/>
                    <a:p>
                      <a:endParaRPr lang="nl-NL"/>
                    </a:p>
                  </a:txBody>
                  <a:tcPr/>
                </a:tc>
                <a:extLst>
                  <a:ext uri="{0D108BD9-81ED-4DB2-BD59-A6C34878D82A}">
                    <a16:rowId xmlns:a16="http://schemas.microsoft.com/office/drawing/2014/main" val="1153863053"/>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54064337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963478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730745341"/>
                  </a:ext>
                </a:extLst>
              </a:tr>
              <a:tr h="370840">
                <a:tc>
                  <a:txBody>
                    <a:bodyPr/>
                    <a:lstStyle/>
                    <a:p>
                      <a:endParaRPr lang="nl-NL"/>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3832352863"/>
                  </a:ext>
                </a:extLst>
              </a:tr>
            </a:tbl>
          </a:graphicData>
        </a:graphic>
      </p:graphicFrame>
    </p:spTree>
    <p:extLst>
      <p:ext uri="{BB962C8B-B14F-4D97-AF65-F5344CB8AC3E}">
        <p14:creationId xmlns:p14="http://schemas.microsoft.com/office/powerpoint/2010/main" val="1426110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Fases in het coachproces: </a:t>
            </a:r>
            <a:r>
              <a:rPr lang="nl-NL" dirty="0" err="1"/>
              <a:t>Grow</a:t>
            </a:r>
            <a:r>
              <a:rPr lang="nl-NL" dirty="0"/>
              <a:t> model</a:t>
            </a:r>
          </a:p>
        </p:txBody>
      </p:sp>
      <p:pic>
        <p:nvPicPr>
          <p:cNvPr id="5" name="Tijdelijke aanduiding voor inhoud 4"/>
          <p:cNvPicPr>
            <a:picLocks noGrp="1" noChangeAspect="1"/>
          </p:cNvPicPr>
          <p:nvPr>
            <p:ph idx="1"/>
          </p:nvPr>
        </p:nvPicPr>
        <p:blipFill>
          <a:blip r:embed="rId2"/>
          <a:stretch>
            <a:fillRect/>
          </a:stretch>
        </p:blipFill>
        <p:spPr>
          <a:xfrm>
            <a:off x="1424884" y="2491107"/>
            <a:ext cx="2609850" cy="2857500"/>
          </a:xfrm>
        </p:spPr>
      </p:pic>
      <p:sp>
        <p:nvSpPr>
          <p:cNvPr id="6" name="Tekstvak 5"/>
          <p:cNvSpPr txBox="1"/>
          <p:nvPr/>
        </p:nvSpPr>
        <p:spPr>
          <a:xfrm>
            <a:off x="4681058" y="2298583"/>
            <a:ext cx="6384022" cy="1754326"/>
          </a:xfrm>
          <a:prstGeom prst="rect">
            <a:avLst/>
          </a:prstGeom>
          <a:noFill/>
        </p:spPr>
        <p:txBody>
          <a:bodyPr wrap="square" rtlCol="0">
            <a:spAutoFit/>
          </a:bodyPr>
          <a:lstStyle/>
          <a:p>
            <a:r>
              <a:rPr lang="nl-NL" dirty="0"/>
              <a:t>GOAL: 			Wat wil je bereiken? </a:t>
            </a:r>
          </a:p>
          <a:p>
            <a:r>
              <a:rPr lang="nl-NL" dirty="0"/>
              <a:t>	    			Hoe ziet de gewenste situatie eruit?</a:t>
            </a:r>
          </a:p>
          <a:p>
            <a:r>
              <a:rPr lang="nl-NL" dirty="0"/>
              <a:t>REALITY: 			Verkenning van de huidige situatie</a:t>
            </a:r>
          </a:p>
          <a:p>
            <a:r>
              <a:rPr lang="nl-NL" dirty="0"/>
              <a:t>OPTIONS:   		Welke mogelijkheden (meervoud!) heb ik?</a:t>
            </a:r>
          </a:p>
          <a:p>
            <a:r>
              <a:rPr lang="nl-NL" dirty="0"/>
              <a:t>		 		Welke wil ik uitproberen?</a:t>
            </a:r>
          </a:p>
          <a:p>
            <a:r>
              <a:rPr lang="nl-NL" dirty="0"/>
              <a:t>WAY FORWARD: 	Wat ga ik doen? En hoe?</a:t>
            </a:r>
          </a:p>
        </p:txBody>
      </p:sp>
      <p:sp>
        <p:nvSpPr>
          <p:cNvPr id="7" name="Tekstvak 6"/>
          <p:cNvSpPr txBox="1"/>
          <p:nvPr/>
        </p:nvSpPr>
        <p:spPr>
          <a:xfrm>
            <a:off x="4681059" y="4773336"/>
            <a:ext cx="6509856" cy="923330"/>
          </a:xfrm>
          <a:prstGeom prst="rect">
            <a:avLst/>
          </a:prstGeom>
          <a:noFill/>
        </p:spPr>
        <p:txBody>
          <a:bodyPr wrap="square" rtlCol="0">
            <a:spAutoFit/>
          </a:bodyPr>
          <a:lstStyle/>
          <a:p>
            <a:r>
              <a:rPr lang="nl-NL" dirty="0">
                <a:solidFill>
                  <a:srgbClr val="FF0000"/>
                </a:solidFill>
              </a:rPr>
              <a:t>DOEN:</a:t>
            </a:r>
          </a:p>
          <a:p>
            <a:r>
              <a:rPr lang="nl-NL" dirty="0"/>
              <a:t>Bespreek: Herken je deze fases in je eigen begeleiding van </a:t>
            </a:r>
            <a:r>
              <a:rPr lang="nl-NL" dirty="0" err="1"/>
              <a:t>leerders</a:t>
            </a:r>
            <a:r>
              <a:rPr lang="nl-NL" dirty="0"/>
              <a:t>?</a:t>
            </a:r>
          </a:p>
          <a:p>
            <a:r>
              <a:rPr lang="nl-NL" dirty="0"/>
              <a:t>Wat herken je wel en wat niet?</a:t>
            </a:r>
          </a:p>
        </p:txBody>
      </p:sp>
    </p:spTree>
    <p:extLst>
      <p:ext uri="{BB962C8B-B14F-4D97-AF65-F5344CB8AC3E}">
        <p14:creationId xmlns:p14="http://schemas.microsoft.com/office/powerpoint/2010/main" val="3731030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Reflectie in het onderwijs: VUT-model</a:t>
            </a:r>
          </a:p>
        </p:txBody>
      </p:sp>
      <p:sp>
        <p:nvSpPr>
          <p:cNvPr id="3" name="Tijdelijke aanduiding voor inhoud 2"/>
          <p:cNvSpPr>
            <a:spLocks noGrp="1"/>
          </p:cNvSpPr>
          <p:nvPr>
            <p:ph idx="1"/>
          </p:nvPr>
        </p:nvSpPr>
        <p:spPr/>
        <p:txBody>
          <a:bodyPr/>
          <a:lstStyle/>
          <a:p>
            <a:r>
              <a:rPr lang="nl-NL" dirty="0"/>
              <a:t>Vooruitkijken</a:t>
            </a:r>
          </a:p>
          <a:p>
            <a:r>
              <a:rPr lang="nl-NL" dirty="0"/>
              <a:t>Uitvoeren</a:t>
            </a:r>
          </a:p>
          <a:p>
            <a:r>
              <a:rPr lang="nl-NL" dirty="0"/>
              <a:t>Terugkijken</a:t>
            </a:r>
          </a:p>
          <a:p>
            <a:endParaRPr lang="nl-NL" dirty="0"/>
          </a:p>
          <a:p>
            <a:endParaRPr lang="nl-NL" dirty="0"/>
          </a:p>
          <a:p>
            <a:r>
              <a:rPr lang="nl-NL" dirty="0"/>
              <a:t>Welke vragen kunnen reflectie op gang brengen/ de leerder aan het denken zetten in elk van de fases? </a:t>
            </a:r>
            <a:br>
              <a:rPr lang="nl-NL" dirty="0"/>
            </a:br>
            <a:endParaRPr lang="nl-NL" sz="2000" dirty="0">
              <a:solidFill>
                <a:schemeClr val="accent2">
                  <a:lumMod val="75000"/>
                </a:schemeClr>
              </a:solidFill>
            </a:endParaRPr>
          </a:p>
        </p:txBody>
      </p:sp>
    </p:spTree>
    <p:extLst>
      <p:ext uri="{BB962C8B-B14F-4D97-AF65-F5344CB8AC3E}">
        <p14:creationId xmlns:p14="http://schemas.microsoft.com/office/powerpoint/2010/main" val="3697937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Oefening</a:t>
            </a:r>
          </a:p>
        </p:txBody>
      </p:sp>
      <p:sp>
        <p:nvSpPr>
          <p:cNvPr id="3" name="Tijdelijke aanduiding voor inhoud 2"/>
          <p:cNvSpPr>
            <a:spLocks noGrp="1"/>
          </p:cNvSpPr>
          <p:nvPr>
            <p:ph idx="1"/>
          </p:nvPr>
        </p:nvSpPr>
        <p:spPr/>
        <p:txBody>
          <a:bodyPr>
            <a:normAutofit lnSpcReduction="10000"/>
          </a:bodyPr>
          <a:lstStyle/>
          <a:p>
            <a:r>
              <a:rPr lang="nl-NL" dirty="0"/>
              <a:t>Werk in drietallen. Tijd: 3x20 minuten;</a:t>
            </a:r>
          </a:p>
          <a:p>
            <a:r>
              <a:rPr lang="nl-NL" dirty="0"/>
              <a:t>Neem om beurten de volgende rol: coach, </a:t>
            </a:r>
            <a:r>
              <a:rPr lang="nl-NL" dirty="0" err="1"/>
              <a:t>coachee</a:t>
            </a:r>
            <a:r>
              <a:rPr lang="nl-NL" dirty="0"/>
              <a:t> en observant.</a:t>
            </a:r>
          </a:p>
          <a:p>
            <a:r>
              <a:rPr lang="nl-NL" dirty="0"/>
              <a:t>De </a:t>
            </a:r>
            <a:r>
              <a:rPr lang="nl-NL" u="sng" dirty="0" err="1"/>
              <a:t>coachee</a:t>
            </a:r>
            <a:r>
              <a:rPr lang="nl-NL" dirty="0"/>
              <a:t> brengt een eigen leervraag in. Bijvoorbeeld met betrekking tot je werk of iets uit je dagelijks leven;</a:t>
            </a:r>
          </a:p>
          <a:p>
            <a:r>
              <a:rPr lang="nl-NL" dirty="0"/>
              <a:t>De </a:t>
            </a:r>
            <a:r>
              <a:rPr lang="nl-NL" u="sng" dirty="0"/>
              <a:t>coach</a:t>
            </a:r>
            <a:r>
              <a:rPr lang="nl-NL" dirty="0"/>
              <a:t> oefent de coachrol. Denk aan fases GROW-model en gebruik vragen bij het VUT-model.</a:t>
            </a:r>
          </a:p>
          <a:p>
            <a:r>
              <a:rPr lang="nl-NL" dirty="0"/>
              <a:t>De </a:t>
            </a:r>
            <a:r>
              <a:rPr lang="nl-NL" u="sng" dirty="0"/>
              <a:t>observant</a:t>
            </a:r>
            <a:r>
              <a:rPr lang="nl-NL" dirty="0"/>
              <a:t> let op:</a:t>
            </a:r>
          </a:p>
          <a:p>
            <a:pPr lvl="1"/>
            <a:r>
              <a:rPr lang="nl-NL" dirty="0"/>
              <a:t>Sturend versus niet sturend zijn;</a:t>
            </a:r>
          </a:p>
          <a:p>
            <a:pPr lvl="1"/>
            <a:r>
              <a:rPr lang="nl-NL" dirty="0"/>
              <a:t>Zijn fases GROW-model herkenbaar?</a:t>
            </a:r>
          </a:p>
          <a:p>
            <a:pPr marL="128016" lvl="1" indent="0">
              <a:buNone/>
            </a:pPr>
            <a:r>
              <a:rPr lang="nl-NL" dirty="0"/>
              <a:t>Nabespreking: Hoe was het voor de </a:t>
            </a:r>
            <a:r>
              <a:rPr lang="nl-NL" dirty="0" err="1"/>
              <a:t>coachee</a:t>
            </a:r>
            <a:r>
              <a:rPr lang="nl-NL" dirty="0"/>
              <a:t>? Hoe heeft de coach het ervaren? Observant geeft 1 compliment en 1 tip.</a:t>
            </a:r>
          </a:p>
          <a:p>
            <a:endParaRPr lang="nl-NL" dirty="0"/>
          </a:p>
          <a:p>
            <a:endParaRPr lang="nl-NL" dirty="0"/>
          </a:p>
        </p:txBody>
      </p:sp>
      <p:sp>
        <p:nvSpPr>
          <p:cNvPr id="4" name="Tekstvak 3"/>
          <p:cNvSpPr txBox="1"/>
          <p:nvPr/>
        </p:nvSpPr>
        <p:spPr>
          <a:xfrm rot="1528743">
            <a:off x="5392000" y="1276824"/>
            <a:ext cx="2506779" cy="523220"/>
          </a:xfrm>
          <a:prstGeom prst="rect">
            <a:avLst/>
          </a:prstGeom>
          <a:noFill/>
        </p:spPr>
        <p:txBody>
          <a:bodyPr wrap="square" rtlCol="0">
            <a:spAutoFit/>
          </a:bodyPr>
          <a:lstStyle/>
          <a:p>
            <a:r>
              <a:rPr lang="nl-NL" sz="2800" dirty="0">
                <a:solidFill>
                  <a:srgbClr val="FF0000"/>
                </a:solidFill>
              </a:rPr>
              <a:t>Stralend falen!</a:t>
            </a:r>
          </a:p>
        </p:txBody>
      </p:sp>
    </p:spTree>
    <p:extLst>
      <p:ext uri="{BB962C8B-B14F-4D97-AF65-F5344CB8AC3E}">
        <p14:creationId xmlns:p14="http://schemas.microsoft.com/office/powerpoint/2010/main" val="1762203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Lunchpauze!</a:t>
            </a:r>
          </a:p>
        </p:txBody>
      </p:sp>
      <p:pic>
        <p:nvPicPr>
          <p:cNvPr id="6" name="Tijdelijke aanduiding voor inhoud 5"/>
          <p:cNvPicPr>
            <a:picLocks noGrp="1" noChangeAspect="1"/>
          </p:cNvPicPr>
          <p:nvPr>
            <p:ph idx="1"/>
          </p:nvPr>
        </p:nvPicPr>
        <p:blipFill>
          <a:blip r:embed="rId2"/>
          <a:stretch>
            <a:fillRect/>
          </a:stretch>
        </p:blipFill>
        <p:spPr>
          <a:xfrm>
            <a:off x="1664406" y="2284004"/>
            <a:ext cx="3657600" cy="3657600"/>
          </a:xfrm>
        </p:spPr>
      </p:pic>
    </p:spTree>
    <p:extLst>
      <p:ext uri="{BB962C8B-B14F-4D97-AF65-F5344CB8AC3E}">
        <p14:creationId xmlns:p14="http://schemas.microsoft.com/office/powerpoint/2010/main" val="3685234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Terugkijken en vooruitkijken</a:t>
            </a:r>
          </a:p>
        </p:txBody>
      </p:sp>
      <p:sp>
        <p:nvSpPr>
          <p:cNvPr id="3" name="Tijdelijke aanduiding voor inhoud 2"/>
          <p:cNvSpPr>
            <a:spLocks noGrp="1"/>
          </p:cNvSpPr>
          <p:nvPr>
            <p:ph idx="1"/>
          </p:nvPr>
        </p:nvSpPr>
        <p:spPr/>
        <p:txBody>
          <a:bodyPr/>
          <a:lstStyle/>
          <a:p>
            <a:r>
              <a:rPr lang="nl-NL" dirty="0"/>
              <a:t>Terugkijken: Hoe heb je de oefening ervaren?</a:t>
            </a:r>
          </a:p>
          <a:p>
            <a:r>
              <a:rPr lang="nl-NL" dirty="0"/>
              <a:t>Vooruitkijken: Welke leervraag heb je nu met betrekking tot je eigen ontwikkeling tot coach? Denk hier even over na. Noteer je leervraag.</a:t>
            </a:r>
          </a:p>
          <a:p>
            <a:endParaRPr lang="nl-NL" dirty="0"/>
          </a:p>
        </p:txBody>
      </p:sp>
    </p:spTree>
    <p:extLst>
      <p:ext uri="{BB962C8B-B14F-4D97-AF65-F5344CB8AC3E}">
        <p14:creationId xmlns:p14="http://schemas.microsoft.com/office/powerpoint/2010/main" val="1618867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441524"/>
            <a:ext cx="9720072" cy="1499616"/>
          </a:xfrm>
        </p:spPr>
        <p:txBody>
          <a:bodyPr/>
          <a:lstStyle/>
          <a:p>
            <a:r>
              <a:rPr lang="nl-NL" dirty="0"/>
              <a:t>Coaching Do’s</a:t>
            </a:r>
          </a:p>
        </p:txBody>
      </p:sp>
      <p:sp>
        <p:nvSpPr>
          <p:cNvPr id="3" name="Tijdelijke aanduiding voor inhoud 2"/>
          <p:cNvSpPr>
            <a:spLocks noGrp="1"/>
          </p:cNvSpPr>
          <p:nvPr>
            <p:ph idx="1"/>
          </p:nvPr>
        </p:nvSpPr>
        <p:spPr>
          <a:xfrm>
            <a:off x="1024128" y="1750423"/>
            <a:ext cx="10706318" cy="4467497"/>
          </a:xfrm>
        </p:spPr>
        <p:txBody>
          <a:bodyPr>
            <a:normAutofit lnSpcReduction="10000"/>
          </a:bodyPr>
          <a:lstStyle/>
          <a:p>
            <a:r>
              <a:rPr lang="nl-NL" dirty="0"/>
              <a:t>1	Focus op actie</a:t>
            </a:r>
          </a:p>
          <a:p>
            <a:r>
              <a:rPr lang="nl-NL" dirty="0"/>
              <a:t>2	Wees een OEN (Open, Eerlijk, Nieuwsgierig)</a:t>
            </a:r>
          </a:p>
          <a:p>
            <a:pPr lvl="1"/>
            <a:r>
              <a:rPr lang="nl-NL" dirty="0"/>
              <a:t>Stel vragen waarop je het antwoord niet weet!</a:t>
            </a:r>
          </a:p>
          <a:p>
            <a:pPr marL="128016" lvl="1" indent="0">
              <a:buNone/>
            </a:pPr>
            <a:r>
              <a:rPr lang="nl-NL" sz="2200" dirty="0"/>
              <a:t>3	Wees</a:t>
            </a:r>
            <a:r>
              <a:rPr lang="nl-NL" dirty="0"/>
              <a:t> LUI</a:t>
            </a:r>
          </a:p>
          <a:p>
            <a:pPr lvl="1"/>
            <a:r>
              <a:rPr lang="nl-NL" dirty="0"/>
              <a:t>De </a:t>
            </a:r>
            <a:r>
              <a:rPr lang="nl-NL" dirty="0" err="1"/>
              <a:t>leerder</a:t>
            </a:r>
            <a:r>
              <a:rPr lang="nl-NL" dirty="0"/>
              <a:t> doet het werk. </a:t>
            </a:r>
          </a:p>
          <a:p>
            <a:pPr lvl="1"/>
            <a:r>
              <a:rPr lang="nl-NL" dirty="0"/>
              <a:t>Op je handen zitten, achterover leunen</a:t>
            </a:r>
          </a:p>
          <a:p>
            <a:pPr lvl="1"/>
            <a:r>
              <a:rPr lang="nl-NL" dirty="0"/>
              <a:t>Stilte gebruiken</a:t>
            </a:r>
          </a:p>
          <a:p>
            <a:r>
              <a:rPr lang="nl-NL" dirty="0"/>
              <a:t>4	Spreek vertrouwen uit</a:t>
            </a:r>
          </a:p>
          <a:p>
            <a:r>
              <a:rPr lang="nl-NL" dirty="0"/>
              <a:t>5	Geef positieve </a:t>
            </a:r>
            <a:r>
              <a:rPr lang="nl-NL" dirty="0">
                <a:solidFill>
                  <a:schemeClr val="accent2">
                    <a:lumMod val="75000"/>
                  </a:schemeClr>
                </a:solidFill>
              </a:rPr>
              <a:t>specifieke</a:t>
            </a:r>
            <a:r>
              <a:rPr lang="nl-NL" dirty="0"/>
              <a:t> feedback </a:t>
            </a:r>
            <a:br>
              <a:rPr lang="nl-NL" dirty="0"/>
            </a:br>
            <a:r>
              <a:rPr lang="nl-NL" dirty="0"/>
              <a:t>	</a:t>
            </a:r>
            <a:r>
              <a:rPr lang="nl-NL" sz="2000" dirty="0"/>
              <a:t>&gt; verbind het succes van de leerder aan eigen gedrag </a:t>
            </a:r>
            <a:r>
              <a:rPr lang="nl-NL" sz="2000" dirty="0">
                <a:solidFill>
                  <a:schemeClr val="accent2">
                    <a:lumMod val="75000"/>
                  </a:schemeClr>
                </a:solidFill>
              </a:rPr>
              <a:t>(aanpak, modus, kwaliteit</a:t>
            </a:r>
            <a:r>
              <a:rPr lang="nl-NL" sz="2000" dirty="0"/>
              <a:t>)</a:t>
            </a:r>
            <a:br>
              <a:rPr lang="nl-NL" sz="2000" dirty="0"/>
            </a:br>
            <a:br>
              <a:rPr lang="nl-NL" sz="2000" dirty="0"/>
            </a:br>
            <a:r>
              <a:rPr lang="nl-NL" dirty="0"/>
              <a:t>6	Benoem waar je voortuitgang (FB) in ziet en vraag naar hoe ze dat voor elkaar 	kregen</a:t>
            </a:r>
          </a:p>
          <a:p>
            <a:endParaRPr lang="nl-NL" dirty="0"/>
          </a:p>
          <a:p>
            <a:endParaRPr lang="nl-NL" dirty="0"/>
          </a:p>
        </p:txBody>
      </p:sp>
    </p:spTree>
    <p:extLst>
      <p:ext uri="{BB962C8B-B14F-4D97-AF65-F5344CB8AC3E}">
        <p14:creationId xmlns:p14="http://schemas.microsoft.com/office/powerpoint/2010/main" val="1248711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Coaching </a:t>
            </a:r>
            <a:r>
              <a:rPr lang="nl-NL" dirty="0" err="1"/>
              <a:t>don’ts</a:t>
            </a:r>
            <a:endParaRPr lang="nl-NL" dirty="0"/>
          </a:p>
        </p:txBody>
      </p:sp>
      <p:sp>
        <p:nvSpPr>
          <p:cNvPr id="3" name="Tijdelijke aanduiding voor inhoud 2"/>
          <p:cNvSpPr>
            <a:spLocks noGrp="1"/>
          </p:cNvSpPr>
          <p:nvPr>
            <p:ph idx="1"/>
          </p:nvPr>
        </p:nvSpPr>
        <p:spPr/>
        <p:txBody>
          <a:bodyPr/>
          <a:lstStyle/>
          <a:p>
            <a:r>
              <a:rPr lang="nl-NL" dirty="0"/>
              <a:t>1	De coach oordeelt niet (niet over doelen, niet over aanpak, niet over de 	kwaliteit van het resultaat).</a:t>
            </a:r>
            <a:endParaRPr lang="nl-NL" dirty="0">
              <a:solidFill>
                <a:schemeClr val="accent2">
                  <a:lumMod val="75000"/>
                </a:schemeClr>
              </a:solidFill>
            </a:endParaRPr>
          </a:p>
          <a:p>
            <a:r>
              <a:rPr lang="nl-NL" dirty="0"/>
              <a:t>2	De coach vult niet in (Je hebt vast x nodig, want dat vind ik zelf ook 	belangrijk).</a:t>
            </a:r>
          </a:p>
          <a:p>
            <a:r>
              <a:rPr lang="nl-NL" dirty="0"/>
              <a:t>3	Coach neemt verantwoordelijkheid niet over.</a:t>
            </a:r>
          </a:p>
          <a:p>
            <a:r>
              <a:rPr lang="nl-NL" dirty="0"/>
              <a:t>4	De coach is geen therapeut: terughoudend met uitgebreide verkenning van 	oorzaken van gedrag.</a:t>
            </a:r>
          </a:p>
        </p:txBody>
      </p:sp>
    </p:spTree>
    <p:extLst>
      <p:ext uri="{BB962C8B-B14F-4D97-AF65-F5344CB8AC3E}">
        <p14:creationId xmlns:p14="http://schemas.microsoft.com/office/powerpoint/2010/main" val="552240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Coachen van laaggeletterde </a:t>
            </a:r>
            <a:r>
              <a:rPr lang="nl-NL" dirty="0" err="1"/>
              <a:t>leerders</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a:t>Casus 1:</a:t>
            </a:r>
          </a:p>
          <a:p>
            <a:r>
              <a:rPr lang="nl-NL" dirty="0"/>
              <a:t>Je bent de coach van Kees.</a:t>
            </a:r>
          </a:p>
          <a:p>
            <a:r>
              <a:rPr lang="nl-NL" dirty="0"/>
              <a:t>Kees wil ‘beter met de computer leren werken’.</a:t>
            </a:r>
          </a:p>
          <a:p>
            <a:r>
              <a:rPr lang="nl-NL" dirty="0"/>
              <a:t>Hoe coach je Kees naar een concrete eerste stap?</a:t>
            </a:r>
          </a:p>
          <a:p>
            <a:endParaRPr lang="nl-NL" dirty="0"/>
          </a:p>
          <a:p>
            <a:r>
              <a:rPr lang="nl-NL" dirty="0"/>
              <a:t>Aanpak: </a:t>
            </a:r>
          </a:p>
          <a:p>
            <a:r>
              <a:rPr lang="nl-NL" dirty="0"/>
              <a:t>Inspringtheater: We spelen een stukje van dit rollenspel. De trainer zet het spel stop en we bespreken wat er is gebeurd, wat er is veranderd. Daarna gaat het gesprek verder, misschien met een andere coach, of we proberen hetzelfde probleem nog eens op een andere manier aan te vliegen.</a:t>
            </a:r>
          </a:p>
          <a:p>
            <a:r>
              <a:rPr lang="nl-NL" dirty="0"/>
              <a:t>Observatie: Let op interactie tussen gedrag van coach en </a:t>
            </a:r>
            <a:r>
              <a:rPr lang="nl-NL" dirty="0" err="1"/>
              <a:t>coachee</a:t>
            </a:r>
            <a:r>
              <a:rPr lang="nl-NL" dirty="0"/>
              <a:t>!</a:t>
            </a:r>
          </a:p>
          <a:p>
            <a:endParaRPr lang="nl-NL" dirty="0"/>
          </a:p>
        </p:txBody>
      </p:sp>
    </p:spTree>
    <p:extLst>
      <p:ext uri="{BB962C8B-B14F-4D97-AF65-F5344CB8AC3E}">
        <p14:creationId xmlns:p14="http://schemas.microsoft.com/office/powerpoint/2010/main" val="1890149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Coachen van laaggeletterde </a:t>
            </a:r>
            <a:r>
              <a:rPr lang="nl-NL" dirty="0" err="1"/>
              <a:t>leerders</a:t>
            </a:r>
            <a:endParaRPr lang="nl-NL" dirty="0"/>
          </a:p>
        </p:txBody>
      </p:sp>
      <p:sp>
        <p:nvSpPr>
          <p:cNvPr id="3" name="Tijdelijke aanduiding voor inhoud 2"/>
          <p:cNvSpPr>
            <a:spLocks noGrp="1"/>
          </p:cNvSpPr>
          <p:nvPr>
            <p:ph idx="1"/>
          </p:nvPr>
        </p:nvSpPr>
        <p:spPr/>
        <p:txBody>
          <a:bodyPr/>
          <a:lstStyle/>
          <a:p>
            <a:r>
              <a:rPr lang="nl-NL" dirty="0"/>
              <a:t>Casus 2: De </a:t>
            </a:r>
            <a:r>
              <a:rPr lang="nl-NL" dirty="0" err="1"/>
              <a:t>leerder</a:t>
            </a:r>
            <a:r>
              <a:rPr lang="nl-NL" dirty="0"/>
              <a:t> wil graag zijn post leren lezen op MijnOverheid.nl. Maar zijn leesvaardigheid is nog onder 1F. Wat ga je nu doen?</a:t>
            </a:r>
          </a:p>
          <a:p>
            <a:endParaRPr lang="nl-NL" dirty="0"/>
          </a:p>
          <a:p>
            <a:r>
              <a:rPr lang="nl-NL" dirty="0"/>
              <a:t>Gebruik de gespreksleidraad.</a:t>
            </a:r>
          </a:p>
          <a:p>
            <a:r>
              <a:rPr lang="nl-NL" dirty="0"/>
              <a:t>(zie </a:t>
            </a:r>
            <a:r>
              <a:rPr lang="nl-NL" dirty="0" err="1"/>
              <a:t>toolbox</a:t>
            </a:r>
            <a:r>
              <a:rPr lang="nl-NL" dirty="0"/>
              <a:t>).</a:t>
            </a:r>
          </a:p>
        </p:txBody>
      </p:sp>
    </p:spTree>
    <p:extLst>
      <p:ext uri="{BB962C8B-B14F-4D97-AF65-F5344CB8AC3E}">
        <p14:creationId xmlns:p14="http://schemas.microsoft.com/office/powerpoint/2010/main" val="118898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a:t>
            </a:r>
          </a:p>
        </p:txBody>
      </p:sp>
      <p:sp>
        <p:nvSpPr>
          <p:cNvPr id="3" name="Tijdelijke aanduiding voor inhoud 2"/>
          <p:cNvSpPr>
            <a:spLocks noGrp="1"/>
          </p:cNvSpPr>
          <p:nvPr>
            <p:ph idx="1"/>
          </p:nvPr>
        </p:nvSpPr>
        <p:spPr/>
        <p:txBody>
          <a:bodyPr/>
          <a:lstStyle/>
          <a:p>
            <a:r>
              <a:rPr lang="nl-NL" dirty="0"/>
              <a:t>1	Kennismaking</a:t>
            </a:r>
          </a:p>
          <a:p>
            <a:r>
              <a:rPr lang="nl-NL" dirty="0"/>
              <a:t>2	Doel van deze dag (en doel van de training)</a:t>
            </a:r>
          </a:p>
          <a:p>
            <a:pPr marL="91440" lvl="1" indent="-91440">
              <a:spcBef>
                <a:spcPts val="1200"/>
              </a:spcBef>
              <a:spcAft>
                <a:spcPts val="200"/>
              </a:spcAft>
              <a:buSzPct val="100000"/>
              <a:buFont typeface="Tw Cen MT" panose="020B0602020104020603" pitchFamily="34" charset="0"/>
              <a:buChar char=" "/>
            </a:pPr>
            <a:r>
              <a:rPr lang="nl-NL" sz="2200" dirty="0"/>
              <a:t>3	Achtergrond bij het project</a:t>
            </a:r>
          </a:p>
          <a:p>
            <a:r>
              <a:rPr lang="nl-NL" dirty="0"/>
              <a:t>4	Wat is coaching?</a:t>
            </a:r>
          </a:p>
          <a:p>
            <a:r>
              <a:rPr lang="nl-NL" dirty="0"/>
              <a:t>5	Coachen in de praktijk: oefening aan de hand van eigen casus</a:t>
            </a:r>
          </a:p>
          <a:p>
            <a:r>
              <a:rPr lang="nl-NL" dirty="0"/>
              <a:t>6	Lunchpauze</a:t>
            </a:r>
          </a:p>
          <a:p>
            <a:r>
              <a:rPr lang="nl-NL" dirty="0"/>
              <a:t>7	Coachen van laaggeletterde </a:t>
            </a:r>
            <a:r>
              <a:rPr lang="nl-NL" dirty="0" err="1"/>
              <a:t>leerders</a:t>
            </a:r>
            <a:r>
              <a:rPr lang="nl-NL" dirty="0"/>
              <a:t>: oefening door middel van rollenspel</a:t>
            </a:r>
          </a:p>
          <a:p>
            <a:r>
              <a:rPr lang="nl-NL" dirty="0"/>
              <a:t>8 	Terugblik</a:t>
            </a:r>
          </a:p>
          <a:p>
            <a:pPr marL="310896" lvl="2" indent="0">
              <a:buNone/>
            </a:pPr>
            <a:endParaRPr lang="nl-NL" dirty="0"/>
          </a:p>
        </p:txBody>
      </p:sp>
    </p:spTree>
    <p:extLst>
      <p:ext uri="{BB962C8B-B14F-4D97-AF65-F5344CB8AC3E}">
        <p14:creationId xmlns:p14="http://schemas.microsoft.com/office/powerpoint/2010/main" val="3939735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p:txBody>
          <a:bodyPr>
            <a:normAutofit/>
          </a:bodyPr>
          <a:lstStyle/>
          <a:p>
            <a:r>
              <a:rPr lang="nl-NL" dirty="0">
                <a:solidFill>
                  <a:schemeClr val="accent2">
                    <a:lumMod val="75000"/>
                  </a:schemeClr>
                </a:solidFill>
              </a:rPr>
              <a:t>Doel dag 1: </a:t>
            </a:r>
          </a:p>
          <a:p>
            <a:r>
              <a:rPr lang="nl-NL" dirty="0">
                <a:solidFill>
                  <a:schemeClr val="accent2">
                    <a:lumMod val="75000"/>
                  </a:schemeClr>
                </a:solidFill>
              </a:rPr>
              <a:t>Op deze dag maak je kennis met 1-op-1 coaching en leer je enkele coachtechnieken. Ook weet je meer over de achtergronden van de aanpak en de achtergronden van het project;</a:t>
            </a:r>
          </a:p>
          <a:p>
            <a:r>
              <a:rPr lang="nl-NL" dirty="0"/>
              <a:t>Is dit doel bereikt?</a:t>
            </a:r>
          </a:p>
          <a:p>
            <a:r>
              <a:rPr lang="nl-NL" dirty="0"/>
              <a:t>Wat neem je mee van deze dag?</a:t>
            </a:r>
          </a:p>
          <a:p>
            <a:r>
              <a:rPr lang="nl-NL" dirty="0"/>
              <a:t>Is je kijk op coaching veranderd?</a:t>
            </a:r>
          </a:p>
          <a:p>
            <a:r>
              <a:rPr lang="nl-NL" dirty="0"/>
              <a:t>Welke wensen heb je voor de volgende bijeenkomst?</a:t>
            </a:r>
          </a:p>
          <a:p>
            <a:r>
              <a:rPr lang="nl-NL" dirty="0"/>
              <a:t>Graag krijg ik jullie e-mailadressen i.v.m. evaluatie!</a:t>
            </a:r>
          </a:p>
        </p:txBody>
      </p:sp>
    </p:spTree>
    <p:extLst>
      <p:ext uri="{BB962C8B-B14F-4D97-AF65-F5344CB8AC3E}">
        <p14:creationId xmlns:p14="http://schemas.microsoft.com/office/powerpoint/2010/main" val="4160637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2C46FF-0524-4D47-A379-B0D3D3B133EB}"/>
              </a:ext>
            </a:extLst>
          </p:cNvPr>
          <p:cNvSpPr>
            <a:spLocks noGrp="1"/>
          </p:cNvSpPr>
          <p:nvPr>
            <p:ph type="title"/>
          </p:nvPr>
        </p:nvSpPr>
        <p:spPr/>
        <p:txBody>
          <a:bodyPr/>
          <a:lstStyle/>
          <a:p>
            <a:r>
              <a:rPr lang="nl-NL" dirty="0"/>
              <a:t>Huiswerk</a:t>
            </a:r>
          </a:p>
        </p:txBody>
      </p:sp>
      <p:sp>
        <p:nvSpPr>
          <p:cNvPr id="3" name="Tijdelijke aanduiding voor inhoud 2">
            <a:extLst>
              <a:ext uri="{FF2B5EF4-FFF2-40B4-BE49-F238E27FC236}">
                <a16:creationId xmlns:a16="http://schemas.microsoft.com/office/drawing/2014/main" id="{15BEC968-0959-4269-84A8-1758CCCCBBFB}"/>
              </a:ext>
            </a:extLst>
          </p:cNvPr>
          <p:cNvSpPr>
            <a:spLocks noGrp="1"/>
          </p:cNvSpPr>
          <p:nvPr>
            <p:ph idx="1"/>
          </p:nvPr>
        </p:nvSpPr>
        <p:spPr/>
        <p:txBody>
          <a:bodyPr/>
          <a:lstStyle/>
          <a:p>
            <a:r>
              <a:rPr lang="nl-NL" dirty="0"/>
              <a:t>Kijk naar je leerdoel (dia 15);</a:t>
            </a:r>
          </a:p>
          <a:p>
            <a:pPr lvl="1"/>
            <a:r>
              <a:rPr lang="nl-NL" dirty="0"/>
              <a:t>Welke gelegenheid heb je in de komende periode om aan dit doel te werken?</a:t>
            </a:r>
          </a:p>
          <a:p>
            <a:pPr lvl="1"/>
            <a:r>
              <a:rPr lang="nl-NL" dirty="0"/>
              <a:t>Wil je het proberen?</a:t>
            </a:r>
          </a:p>
          <a:p>
            <a:pPr lvl="1"/>
            <a:r>
              <a:rPr lang="nl-NL" dirty="0"/>
              <a:t>Wanneer kun je het oefenen?</a:t>
            </a:r>
          </a:p>
          <a:p>
            <a:pPr lvl="1"/>
            <a:r>
              <a:rPr lang="nl-NL" dirty="0"/>
              <a:t>Hoe pak je het aan?</a:t>
            </a:r>
          </a:p>
          <a:p>
            <a:pPr lvl="1"/>
            <a:r>
              <a:rPr lang="nl-NL" dirty="0"/>
              <a:t>Wanneer ben je tevreden?</a:t>
            </a:r>
          </a:p>
        </p:txBody>
      </p:sp>
    </p:spTree>
    <p:extLst>
      <p:ext uri="{BB962C8B-B14F-4D97-AF65-F5344CB8AC3E}">
        <p14:creationId xmlns:p14="http://schemas.microsoft.com/office/powerpoint/2010/main" val="398346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 van de training</a:t>
            </a:r>
          </a:p>
        </p:txBody>
      </p:sp>
      <p:sp>
        <p:nvSpPr>
          <p:cNvPr id="3" name="Tijdelijke aanduiding voor inhoud 2"/>
          <p:cNvSpPr>
            <a:spLocks noGrp="1"/>
          </p:cNvSpPr>
          <p:nvPr>
            <p:ph idx="1"/>
          </p:nvPr>
        </p:nvSpPr>
        <p:spPr/>
        <p:txBody>
          <a:bodyPr>
            <a:normAutofit fontScale="92500"/>
          </a:bodyPr>
          <a:lstStyle/>
          <a:p>
            <a:r>
              <a:rPr lang="nl-NL" dirty="0"/>
              <a:t>Dag 1: </a:t>
            </a:r>
          </a:p>
          <a:p>
            <a:r>
              <a:rPr lang="nl-NL" dirty="0"/>
              <a:t>Op deze dag maak je kennis met 1-op-1 coaching en leer je enkele coachtechnieken. Ook weet je meer over de achtergronden van de aanpak;</a:t>
            </a:r>
          </a:p>
          <a:p>
            <a:r>
              <a:rPr lang="nl-NL" dirty="0"/>
              <a:t>Dag 2: </a:t>
            </a:r>
          </a:p>
          <a:p>
            <a:r>
              <a:rPr lang="nl-NL" dirty="0"/>
              <a:t>Op deze dag verdiep je je kennis en vaardigheden met betrekking tot coaching. We bekijken hoe je coaching kunt toepassen in een groep. Ook kijken we naar de instrumenten waarmee je tijdens het coachen de voortgang van deelnemers in kaart kunt brengen.</a:t>
            </a:r>
          </a:p>
          <a:p>
            <a:r>
              <a:rPr lang="nl-NL" dirty="0"/>
              <a:t>Dag 3:</a:t>
            </a:r>
          </a:p>
          <a:p>
            <a:r>
              <a:rPr lang="nl-NL" dirty="0"/>
              <a:t>Op deze dag werken we rond de uitdagingen die je tegenkomt als je eenmaal coachend aan het werk bent gegaan.</a:t>
            </a:r>
            <a:br>
              <a:rPr lang="nl-NL" dirty="0"/>
            </a:br>
            <a:endParaRPr lang="nl-NL" dirty="0"/>
          </a:p>
        </p:txBody>
      </p:sp>
    </p:spTree>
    <p:extLst>
      <p:ext uri="{BB962C8B-B14F-4D97-AF65-F5344CB8AC3E}">
        <p14:creationId xmlns:p14="http://schemas.microsoft.com/office/powerpoint/2010/main" val="327927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Kennismaking</a:t>
            </a:r>
          </a:p>
        </p:txBody>
      </p:sp>
      <p:sp>
        <p:nvSpPr>
          <p:cNvPr id="3" name="Tijdelijke aanduiding voor inhoud 2"/>
          <p:cNvSpPr>
            <a:spLocks noGrp="1"/>
          </p:cNvSpPr>
          <p:nvPr>
            <p:ph idx="1"/>
          </p:nvPr>
        </p:nvSpPr>
        <p:spPr/>
        <p:txBody>
          <a:bodyPr/>
          <a:lstStyle/>
          <a:p>
            <a:r>
              <a:rPr lang="nl-NL" dirty="0"/>
              <a:t>Bingo</a:t>
            </a:r>
          </a:p>
          <a:p>
            <a:r>
              <a:rPr lang="nl-NL" dirty="0"/>
              <a:t>- Stel de vragen op je kaart;</a:t>
            </a:r>
          </a:p>
          <a:p>
            <a:r>
              <a:rPr lang="nl-NL" dirty="0"/>
              <a:t>- Stel één vraag per persoon per keer;</a:t>
            </a:r>
          </a:p>
          <a:p>
            <a:r>
              <a:rPr lang="nl-NL" dirty="0"/>
              <a:t>- Noteer de naam van de persoon;</a:t>
            </a:r>
          </a:p>
          <a:p>
            <a:r>
              <a:rPr lang="nl-NL" dirty="0"/>
              <a:t>- Wie het eerst zijn/haar kaart vol heeft, roept BINGO en heeft gewonnen</a:t>
            </a:r>
          </a:p>
          <a:p>
            <a:endParaRPr lang="nl-NL" dirty="0">
              <a:solidFill>
                <a:schemeClr val="accent2">
                  <a:lumMod val="75000"/>
                </a:schemeClr>
              </a:solidFill>
            </a:endParaRPr>
          </a:p>
        </p:txBody>
      </p:sp>
    </p:spTree>
    <p:extLst>
      <p:ext uri="{BB962C8B-B14F-4D97-AF65-F5344CB8AC3E}">
        <p14:creationId xmlns:p14="http://schemas.microsoft.com/office/powerpoint/2010/main" val="3325748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Het project DOEN?!</a:t>
            </a:r>
          </a:p>
        </p:txBody>
      </p:sp>
      <p:sp>
        <p:nvSpPr>
          <p:cNvPr id="3" name="Tijdelijke aanduiding voor inhoud 2"/>
          <p:cNvSpPr>
            <a:spLocks noGrp="1"/>
          </p:cNvSpPr>
          <p:nvPr>
            <p:ph idx="1"/>
          </p:nvPr>
        </p:nvSpPr>
        <p:spPr>
          <a:xfrm>
            <a:off x="1024128" y="1972491"/>
            <a:ext cx="9720073" cy="4506686"/>
          </a:xfrm>
        </p:spPr>
        <p:txBody>
          <a:bodyPr>
            <a:normAutofit/>
          </a:bodyPr>
          <a:lstStyle/>
          <a:p>
            <a:pPr>
              <a:buFont typeface="Arial" panose="020B0604020202020204" pitchFamily="34" charset="0"/>
              <a:buChar char="•"/>
            </a:pPr>
            <a:r>
              <a:rPr lang="nl-NL" dirty="0"/>
              <a:t>DOEN?! = Digitale Overheid, En Nu?</a:t>
            </a:r>
          </a:p>
          <a:p>
            <a:pPr>
              <a:buFont typeface="Arial" panose="020B0604020202020204" pitchFamily="34" charset="0"/>
              <a:buChar char="•"/>
            </a:pPr>
            <a:r>
              <a:rPr lang="nl-NL" dirty="0"/>
              <a:t>Ontwikkelen van digitale vaardigheden</a:t>
            </a:r>
          </a:p>
          <a:p>
            <a:pPr>
              <a:buFont typeface="Arial" panose="020B0604020202020204" pitchFamily="34" charset="0"/>
              <a:buChar char="•"/>
            </a:pPr>
            <a:r>
              <a:rPr lang="nl-NL" dirty="0"/>
              <a:t>Bij laaggeletterde </a:t>
            </a:r>
            <a:r>
              <a:rPr lang="nl-NL" dirty="0" err="1"/>
              <a:t>leerders</a:t>
            </a:r>
            <a:endParaRPr lang="nl-NL" dirty="0"/>
          </a:p>
          <a:p>
            <a:pPr>
              <a:buFont typeface="Arial" panose="020B0604020202020204" pitchFamily="34" charset="0"/>
              <a:buChar char="•"/>
            </a:pPr>
            <a:r>
              <a:rPr lang="nl-NL" dirty="0"/>
              <a:t>Maar vooral ook: ontwikkeling van leervaardigheden, vaardigheden voor autonoom/ zelfstandig leren.</a:t>
            </a:r>
          </a:p>
          <a:p>
            <a:pPr>
              <a:buFont typeface="Arial" panose="020B0604020202020204" pitchFamily="34" charset="0"/>
              <a:buChar char="•"/>
            </a:pPr>
            <a:r>
              <a:rPr lang="nl-NL" dirty="0"/>
              <a:t>Door middel van coaching</a:t>
            </a:r>
          </a:p>
          <a:p>
            <a:pPr marL="128016" lvl="1" indent="0">
              <a:buNone/>
            </a:pPr>
            <a:endParaRPr lang="nl-NL" sz="1900" dirty="0">
              <a:solidFill>
                <a:schemeClr val="accent2">
                  <a:lumMod val="75000"/>
                </a:schemeClr>
              </a:solidFill>
            </a:endParaRPr>
          </a:p>
          <a:p>
            <a:pPr marL="128016" lvl="1" indent="0">
              <a:buNone/>
            </a:pPr>
            <a:endParaRPr lang="nl-NL" dirty="0"/>
          </a:p>
        </p:txBody>
      </p:sp>
    </p:spTree>
    <p:extLst>
      <p:ext uri="{BB962C8B-B14F-4D97-AF65-F5344CB8AC3E}">
        <p14:creationId xmlns:p14="http://schemas.microsoft.com/office/powerpoint/2010/main" val="653653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Hoe leren wij?</a:t>
            </a:r>
          </a:p>
        </p:txBody>
      </p:sp>
      <p:sp>
        <p:nvSpPr>
          <p:cNvPr id="3" name="Tijdelijke aanduiding voor inhoud 2"/>
          <p:cNvSpPr>
            <a:spLocks noGrp="1"/>
          </p:cNvSpPr>
          <p:nvPr>
            <p:ph idx="1"/>
          </p:nvPr>
        </p:nvSpPr>
        <p:spPr/>
        <p:txBody>
          <a:bodyPr/>
          <a:lstStyle/>
          <a:p>
            <a:r>
              <a:rPr lang="nl-NL" dirty="0"/>
              <a:t>Volwassenen ondernemen gemiddeld </a:t>
            </a:r>
            <a:r>
              <a:rPr lang="nl-NL" u="sng" dirty="0"/>
              <a:t>acht</a:t>
            </a:r>
            <a:r>
              <a:rPr lang="nl-NL" dirty="0"/>
              <a:t> leerprojecten per jaar (Alan </a:t>
            </a:r>
            <a:r>
              <a:rPr lang="nl-NL" dirty="0" err="1"/>
              <a:t>Though</a:t>
            </a:r>
            <a:r>
              <a:rPr lang="nl-NL" dirty="0"/>
              <a:t>);</a:t>
            </a:r>
          </a:p>
          <a:p>
            <a:endParaRPr lang="nl-NL" dirty="0"/>
          </a:p>
          <a:p>
            <a:r>
              <a:rPr lang="nl-NL" dirty="0">
                <a:solidFill>
                  <a:srgbClr val="FF0000"/>
                </a:solidFill>
              </a:rPr>
              <a:t>DOEN:</a:t>
            </a:r>
          </a:p>
          <a:p>
            <a:r>
              <a:rPr lang="nl-NL" dirty="0"/>
              <a:t>Bespreek in drietallen:</a:t>
            </a:r>
          </a:p>
          <a:p>
            <a:r>
              <a:rPr lang="nl-NL" dirty="0"/>
              <a:t>Kijk terug op het afgelopen jaar.</a:t>
            </a:r>
          </a:p>
          <a:p>
            <a:pPr>
              <a:buFont typeface="Arial" panose="020B0604020202020204" pitchFamily="34" charset="0"/>
              <a:buChar char="•"/>
            </a:pPr>
            <a:r>
              <a:rPr lang="nl-NL" dirty="0"/>
              <a:t> In welke ‘leerprojecten’ ben jij verwikkeld?</a:t>
            </a:r>
          </a:p>
          <a:p>
            <a:pPr>
              <a:buFont typeface="Arial" panose="020B0604020202020204" pitchFamily="34" charset="0"/>
              <a:buChar char="•"/>
            </a:pPr>
            <a:r>
              <a:rPr lang="nl-NL" dirty="0"/>
              <a:t> Hoe leer jij?</a:t>
            </a:r>
          </a:p>
        </p:txBody>
      </p:sp>
    </p:spTree>
    <p:extLst>
      <p:ext uri="{BB962C8B-B14F-4D97-AF65-F5344CB8AC3E}">
        <p14:creationId xmlns:p14="http://schemas.microsoft.com/office/powerpoint/2010/main" val="177862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Je leert door</a:t>
            </a:r>
          </a:p>
        </p:txBody>
      </p:sp>
      <p:sp>
        <p:nvSpPr>
          <p:cNvPr id="3" name="Tijdelijke aanduiding voor inhoud 2"/>
          <p:cNvSpPr>
            <a:spLocks noGrp="1"/>
          </p:cNvSpPr>
          <p:nvPr>
            <p:ph idx="1"/>
          </p:nvPr>
        </p:nvSpPr>
        <p:spPr>
          <a:xfrm>
            <a:off x="4723673" y="2438400"/>
            <a:ext cx="3405259" cy="4023360"/>
          </a:xfrm>
        </p:spPr>
        <p:txBody>
          <a:bodyPr>
            <a:normAutofit/>
          </a:bodyPr>
          <a:lstStyle/>
          <a:p>
            <a:pPr>
              <a:buFont typeface="Arial" panose="020B0604020202020204" pitchFamily="34" charset="0"/>
              <a:buChar char="•"/>
            </a:pPr>
            <a:r>
              <a:rPr lang="nl-NL" dirty="0"/>
              <a:t> Een expert vragen</a:t>
            </a:r>
          </a:p>
          <a:p>
            <a:pPr>
              <a:buFont typeface="Arial" panose="020B0604020202020204" pitchFamily="34" charset="0"/>
              <a:buChar char="•"/>
            </a:pPr>
            <a:r>
              <a:rPr lang="nl-NL" dirty="0"/>
              <a:t> Een handleiding lezen</a:t>
            </a:r>
          </a:p>
          <a:p>
            <a:pPr>
              <a:buFont typeface="Arial" panose="020B0604020202020204" pitchFamily="34" charset="0"/>
              <a:buChar char="•"/>
            </a:pPr>
            <a:r>
              <a:rPr lang="nl-NL" dirty="0"/>
              <a:t> Oefenen</a:t>
            </a:r>
          </a:p>
          <a:p>
            <a:pPr>
              <a:buFont typeface="Arial" panose="020B0604020202020204" pitchFamily="34" charset="0"/>
              <a:buChar char="•"/>
            </a:pPr>
            <a:r>
              <a:rPr lang="nl-NL" dirty="0"/>
              <a:t> Uit noodzaak</a:t>
            </a:r>
          </a:p>
          <a:p>
            <a:pPr>
              <a:buFont typeface="Arial" panose="020B0604020202020204" pitchFamily="34" charset="0"/>
              <a:buChar char="•"/>
            </a:pPr>
            <a:r>
              <a:rPr lang="nl-NL" dirty="0"/>
              <a:t> Door schade en schande</a:t>
            </a:r>
          </a:p>
          <a:p>
            <a:pPr>
              <a:buFont typeface="Arial" panose="020B0604020202020204" pitchFamily="34" charset="0"/>
              <a:buChar char="•"/>
            </a:pPr>
            <a:r>
              <a:rPr lang="nl-NL" dirty="0"/>
              <a:t> Door ervaring</a:t>
            </a:r>
          </a:p>
          <a:p>
            <a:pPr>
              <a:buFont typeface="Arial" panose="020B0604020202020204" pitchFamily="34" charset="0"/>
              <a:buChar char="•"/>
            </a:pPr>
            <a:r>
              <a:rPr lang="nl-NL" dirty="0"/>
              <a:t> Door feedback</a:t>
            </a:r>
          </a:p>
          <a:p>
            <a:pPr>
              <a:buFont typeface="Arial" panose="020B0604020202020204" pitchFamily="34" charset="0"/>
              <a:buChar char="•"/>
            </a:pPr>
            <a:r>
              <a:rPr lang="nl-NL" dirty="0"/>
              <a:t> Door te DOEN!</a:t>
            </a:r>
          </a:p>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endParaRPr lang="nl-NL" dirty="0"/>
          </a:p>
        </p:txBody>
      </p:sp>
      <p:sp>
        <p:nvSpPr>
          <p:cNvPr id="4" name="Tijdelijke aanduiding voor inhoud 2"/>
          <p:cNvSpPr txBox="1">
            <a:spLocks/>
          </p:cNvSpPr>
          <p:nvPr/>
        </p:nvSpPr>
        <p:spPr>
          <a:xfrm>
            <a:off x="1176528" y="2438400"/>
            <a:ext cx="3405259" cy="4023360"/>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nl-NL" dirty="0"/>
              <a:t> Voordoen en nadoen</a:t>
            </a:r>
          </a:p>
          <a:p>
            <a:pPr>
              <a:buFont typeface="Arial" panose="020B0604020202020204" pitchFamily="34" charset="0"/>
              <a:buChar char="•"/>
            </a:pPr>
            <a:r>
              <a:rPr lang="nl-NL" dirty="0"/>
              <a:t> Trial &amp; error</a:t>
            </a:r>
          </a:p>
          <a:p>
            <a:pPr>
              <a:buFont typeface="Arial" panose="020B0604020202020204" pitchFamily="34" charset="0"/>
              <a:buChar char="•"/>
            </a:pPr>
            <a:r>
              <a:rPr lang="nl-NL" dirty="0"/>
              <a:t> Een tutorial bekijken op YouTube</a:t>
            </a:r>
          </a:p>
          <a:p>
            <a:pPr>
              <a:buFont typeface="Arial" panose="020B0604020202020204" pitchFamily="34" charset="0"/>
              <a:buChar char="•"/>
            </a:pPr>
            <a:r>
              <a:rPr lang="nl-NL" dirty="0"/>
              <a:t> Een boek lezen</a:t>
            </a:r>
          </a:p>
          <a:p>
            <a:pPr>
              <a:buFont typeface="Arial" panose="020B0604020202020204" pitchFamily="34" charset="0"/>
              <a:buChar char="•"/>
            </a:pPr>
            <a:r>
              <a:rPr lang="nl-NL" dirty="0"/>
              <a:t> Een cursus volgen</a:t>
            </a:r>
          </a:p>
          <a:p>
            <a:pPr>
              <a:buFont typeface="Arial" panose="020B0604020202020204" pitchFamily="34" charset="0"/>
              <a:buChar char="•"/>
            </a:pPr>
            <a:r>
              <a:rPr lang="nl-NL" dirty="0"/>
              <a:t> Een opleiding volgen</a:t>
            </a:r>
          </a:p>
          <a:p>
            <a:pPr>
              <a:buFont typeface="Arial" panose="020B0604020202020204" pitchFamily="34" charset="0"/>
              <a:buChar char="•"/>
            </a:pPr>
            <a:r>
              <a:rPr lang="nl-NL" dirty="0"/>
              <a:t> Observeren</a:t>
            </a:r>
          </a:p>
          <a:p>
            <a:pPr>
              <a:buFont typeface="Arial" panose="020B0604020202020204" pitchFamily="34" charset="0"/>
              <a:buChar char="•"/>
            </a:pPr>
            <a:r>
              <a:rPr lang="nl-NL" dirty="0"/>
              <a:t> Reflecteren</a:t>
            </a:r>
          </a:p>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endParaRPr lang="nl-NL" dirty="0"/>
          </a:p>
        </p:txBody>
      </p:sp>
    </p:spTree>
    <p:extLst>
      <p:ext uri="{BB962C8B-B14F-4D97-AF65-F5344CB8AC3E}">
        <p14:creationId xmlns:p14="http://schemas.microsoft.com/office/powerpoint/2010/main" val="43944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autonoom leren?</a:t>
            </a:r>
          </a:p>
        </p:txBody>
      </p:sp>
      <p:sp>
        <p:nvSpPr>
          <p:cNvPr id="3" name="Tijdelijke aanduiding voor inhoud 2"/>
          <p:cNvSpPr>
            <a:spLocks noGrp="1"/>
          </p:cNvSpPr>
          <p:nvPr>
            <p:ph idx="1"/>
          </p:nvPr>
        </p:nvSpPr>
        <p:spPr/>
        <p:txBody>
          <a:bodyPr/>
          <a:lstStyle/>
          <a:p>
            <a:pPr>
              <a:buFont typeface="Arial" panose="020B0604020202020204" pitchFamily="34" charset="0"/>
              <a:buChar char="•"/>
            </a:pPr>
            <a:r>
              <a:rPr lang="nl-NL" dirty="0"/>
              <a:t> Noodzaak: veranderende wereld, kenniseconomie;</a:t>
            </a:r>
          </a:p>
          <a:p>
            <a:pPr>
              <a:buFont typeface="Arial" panose="020B0604020202020204" pitchFamily="34" charset="0"/>
              <a:buChar char="•"/>
            </a:pPr>
            <a:r>
              <a:rPr lang="nl-NL" dirty="0"/>
              <a:t> Motivatietheorie (Ryan&amp; </a:t>
            </a:r>
            <a:r>
              <a:rPr lang="nl-NL" dirty="0" err="1"/>
              <a:t>Deci</a:t>
            </a:r>
            <a:r>
              <a:rPr lang="nl-NL" dirty="0"/>
              <a:t>): </a:t>
            </a:r>
          </a:p>
          <a:p>
            <a:pPr lvl="1">
              <a:buFont typeface="Arial" panose="020B0604020202020204" pitchFamily="34" charset="0"/>
              <a:buChar char="•"/>
            </a:pPr>
            <a:r>
              <a:rPr lang="nl-NL" dirty="0"/>
              <a:t>Autonomie: ervaren dat je keuzes kunt en mag maken, dat je regie hebt;</a:t>
            </a:r>
          </a:p>
          <a:p>
            <a:pPr lvl="1">
              <a:buFont typeface="Arial" panose="020B0604020202020204" pitchFamily="34" charset="0"/>
              <a:buChar char="•"/>
            </a:pPr>
            <a:r>
              <a:rPr lang="nl-NL" dirty="0"/>
              <a:t>Competentie: ervaren dat je de leertaak aankunt;</a:t>
            </a:r>
          </a:p>
          <a:p>
            <a:pPr lvl="1">
              <a:buFont typeface="Arial" panose="020B0604020202020204" pitchFamily="34" charset="0"/>
              <a:buChar char="•"/>
            </a:pPr>
            <a:r>
              <a:rPr lang="nl-NL" dirty="0"/>
              <a:t>Verbondenheid: ervaren dat je in verbinding staat met anderen. </a:t>
            </a:r>
          </a:p>
          <a:p>
            <a:pPr>
              <a:buFont typeface="Arial" panose="020B0604020202020204" pitchFamily="34" charset="0"/>
              <a:buChar char="•"/>
            </a:pPr>
            <a:r>
              <a:rPr lang="nl-NL" dirty="0"/>
              <a:t> Kwaliteit van leren: constructivisme (</a:t>
            </a:r>
            <a:r>
              <a:rPr lang="nl-NL" dirty="0" err="1"/>
              <a:t>Vygotsky</a:t>
            </a:r>
            <a:r>
              <a:rPr lang="nl-NL" dirty="0"/>
              <a:t>):</a:t>
            </a:r>
          </a:p>
          <a:p>
            <a:pPr lvl="1">
              <a:buFont typeface="Arial" panose="020B0604020202020204" pitchFamily="34" charset="0"/>
              <a:buChar char="•"/>
            </a:pPr>
            <a:r>
              <a:rPr lang="nl-NL" dirty="0"/>
              <a:t>Leren </a:t>
            </a:r>
            <a:r>
              <a:rPr lang="nl-NL" dirty="0">
                <a:cs typeface="Calibri Light" panose="020F0302020204030204" pitchFamily="34" charset="0"/>
              </a:rPr>
              <a:t>≠ kennisoverdracht</a:t>
            </a:r>
          </a:p>
          <a:p>
            <a:pPr lvl="1">
              <a:buFont typeface="Arial" panose="020B0604020202020204" pitchFamily="34" charset="0"/>
              <a:buChar char="•"/>
            </a:pPr>
            <a:r>
              <a:rPr lang="nl-NL" dirty="0"/>
              <a:t>Leren is een actief proces van kennisconstructie</a:t>
            </a:r>
          </a:p>
          <a:p>
            <a:pPr lvl="1">
              <a:buFont typeface="Arial" panose="020B0604020202020204" pitchFamily="34" charset="0"/>
              <a:buChar char="•"/>
            </a:pPr>
            <a:r>
              <a:rPr lang="nl-NL" dirty="0"/>
              <a:t>Nieuwe kennis aanhaken bij bestaande kennis</a:t>
            </a:r>
          </a:p>
          <a:p>
            <a:pPr lvl="1">
              <a:buFont typeface="Arial" panose="020B0604020202020204" pitchFamily="34" charset="0"/>
              <a:buChar char="•"/>
            </a:pPr>
            <a:r>
              <a:rPr lang="nl-NL" dirty="0"/>
              <a:t>Sociaal constructivisme: leren doe je in verbinding met anderen</a:t>
            </a:r>
          </a:p>
        </p:txBody>
      </p:sp>
    </p:spTree>
    <p:extLst>
      <p:ext uri="{BB962C8B-B14F-4D97-AF65-F5344CB8AC3E}">
        <p14:creationId xmlns:p14="http://schemas.microsoft.com/office/powerpoint/2010/main" val="2070796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Zelfstandig of Autonoom leren</a:t>
            </a:r>
          </a:p>
        </p:txBody>
      </p:sp>
      <p:sp>
        <p:nvSpPr>
          <p:cNvPr id="3" name="Tijdelijke aanduiding voor inhoud 2"/>
          <p:cNvSpPr>
            <a:spLocks noGrp="1"/>
          </p:cNvSpPr>
          <p:nvPr>
            <p:ph idx="1"/>
          </p:nvPr>
        </p:nvSpPr>
        <p:spPr/>
        <p:txBody>
          <a:bodyPr/>
          <a:lstStyle/>
          <a:p>
            <a:r>
              <a:rPr lang="nl-NL" dirty="0"/>
              <a:t>Welke vaardigheden / competenties zijn nodig om zelfstandig te kunnen leren?</a:t>
            </a:r>
          </a:p>
          <a:p>
            <a:endParaRPr lang="nl-NL" dirty="0"/>
          </a:p>
          <a:p>
            <a:pPr>
              <a:buFont typeface="Arial" panose="020B0604020202020204" pitchFamily="34" charset="0"/>
              <a:buChar char="•"/>
            </a:pPr>
            <a:r>
              <a:rPr lang="nl-NL" dirty="0"/>
              <a:t> Brainstorm</a:t>
            </a:r>
          </a:p>
          <a:p>
            <a:pPr>
              <a:buFont typeface="Arial" panose="020B0604020202020204" pitchFamily="34" charset="0"/>
              <a:buChar char="•"/>
            </a:pPr>
            <a:r>
              <a:rPr lang="nl-NL" dirty="0"/>
              <a:t> Competentietabel  (bijlage 3)</a:t>
            </a:r>
          </a:p>
        </p:txBody>
      </p:sp>
    </p:spTree>
    <p:extLst>
      <p:ext uri="{BB962C8B-B14F-4D97-AF65-F5344CB8AC3E}">
        <p14:creationId xmlns:p14="http://schemas.microsoft.com/office/powerpoint/2010/main" val="2500817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867</TotalTime>
  <Words>901</Words>
  <Application>Microsoft Office PowerPoint</Application>
  <PresentationFormat>Breedbeeld</PresentationFormat>
  <Paragraphs>153</Paragraphs>
  <Slides>21</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21</vt:i4>
      </vt:variant>
    </vt:vector>
  </HeadingPairs>
  <TitlesOfParts>
    <vt:vector size="28" baseType="lpstr">
      <vt:lpstr>Arial</vt:lpstr>
      <vt:lpstr>Calibri</vt:lpstr>
      <vt:lpstr>Calibri Light</vt:lpstr>
      <vt:lpstr>Tw Cen MT</vt:lpstr>
      <vt:lpstr>Tw Cen MT Condensed</vt:lpstr>
      <vt:lpstr>Wingdings 3</vt:lpstr>
      <vt:lpstr>Integraal</vt:lpstr>
      <vt:lpstr>DOEN?! Coachtraining Dag 1</vt:lpstr>
      <vt:lpstr>Programma</vt:lpstr>
      <vt:lpstr>DOEL van de training</vt:lpstr>
      <vt:lpstr>Kennismaking</vt:lpstr>
      <vt:lpstr>Het project DOEN?!</vt:lpstr>
      <vt:lpstr>Hoe leren wij?</vt:lpstr>
      <vt:lpstr>Je leert door</vt:lpstr>
      <vt:lpstr>Waarom autonoom leren?</vt:lpstr>
      <vt:lpstr>Zelfstandig of Autonoom leren</vt:lpstr>
      <vt:lpstr>Wat is coaching?  (EN WAT IS HET NIET?)</vt:lpstr>
      <vt:lpstr>Fases in het coachproces: Grow model</vt:lpstr>
      <vt:lpstr>Reflectie in het onderwijs: VUT-model</vt:lpstr>
      <vt:lpstr>Oefening</vt:lpstr>
      <vt:lpstr>Lunchpauze!</vt:lpstr>
      <vt:lpstr>Terugkijken en vooruitkijken</vt:lpstr>
      <vt:lpstr>Coaching Do’s</vt:lpstr>
      <vt:lpstr>Coaching don’ts</vt:lpstr>
      <vt:lpstr>Coachen van laaggeletterde leerders</vt:lpstr>
      <vt:lpstr>Coachen van laaggeletterde leerders</vt:lpstr>
      <vt:lpstr>Terugblik</vt:lpstr>
      <vt:lpstr>Huiswerk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DOEN?! Coachtraining Dag 1</dc:title>
  <dc:creator>K Dalderop</dc:creator>
  <cp:lastModifiedBy>K Dalderop</cp:lastModifiedBy>
  <cp:revision>34</cp:revision>
  <dcterms:created xsi:type="dcterms:W3CDTF">2017-03-22T08:25:14Z</dcterms:created>
  <dcterms:modified xsi:type="dcterms:W3CDTF">2018-06-05T10:55:13Z</dcterms:modified>
</cp:coreProperties>
</file>