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73" r:id="rId9"/>
    <p:sldId id="263" r:id="rId10"/>
    <p:sldId id="264" r:id="rId11"/>
    <p:sldId id="270" r:id="rId12"/>
    <p:sldId id="266" r:id="rId13"/>
    <p:sldId id="267" r:id="rId14"/>
    <p:sldId id="272" r:id="rId15"/>
    <p:sldId id="268" r:id="rId16"/>
    <p:sldId id="271"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3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282EA4F-6D81-4214-9D7E-EA0479D4ED31}" type="datetimeFigureOut">
              <a:rPr lang="nl-NL" smtClean="0"/>
              <a:t>5-6-2018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2600087-1E1A-49B8-9AF8-E96B9FF10298}"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865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282EA4F-6D81-4214-9D7E-EA0479D4ED31}" type="datetimeFigureOut">
              <a:rPr lang="nl-NL" smtClean="0"/>
              <a:t>5-6-2018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345135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282EA4F-6D81-4214-9D7E-EA0479D4ED31}" type="datetimeFigureOut">
              <a:rPr lang="nl-NL" smtClean="0"/>
              <a:t>5-6-2018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2600087-1E1A-49B8-9AF8-E96B9FF10298}"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435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282EA4F-6D81-4214-9D7E-EA0479D4ED31}" type="datetimeFigureOut">
              <a:rPr lang="nl-NL" smtClean="0"/>
              <a:t>5-6-2018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2642252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282EA4F-6D81-4214-9D7E-EA0479D4ED31}" type="datetimeFigureOut">
              <a:rPr lang="nl-NL" smtClean="0"/>
              <a:t>5-6-2018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2600087-1E1A-49B8-9AF8-E96B9FF10298}"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374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282EA4F-6D81-4214-9D7E-EA0479D4ED31}" type="datetimeFigureOut">
              <a:rPr lang="nl-NL" smtClean="0"/>
              <a:t>5-6-2018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273256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282EA4F-6D81-4214-9D7E-EA0479D4ED31}" type="datetimeFigureOut">
              <a:rPr lang="nl-NL" smtClean="0"/>
              <a:t>5-6-2018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157400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282EA4F-6D81-4214-9D7E-EA0479D4ED31}" type="datetimeFigureOut">
              <a:rPr lang="nl-NL" smtClean="0"/>
              <a:t>5-6-2018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55024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2EA4F-6D81-4214-9D7E-EA0479D4ED31}" type="datetimeFigureOut">
              <a:rPr lang="nl-NL" smtClean="0"/>
              <a:t>5-6-2018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92464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282EA4F-6D81-4214-9D7E-EA0479D4ED31}" type="datetimeFigureOut">
              <a:rPr lang="nl-NL" smtClean="0"/>
              <a:t>5-6-2018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2600087-1E1A-49B8-9AF8-E96B9FF10298}" type="slidenum">
              <a:rPr lang="nl-NL" smtClean="0"/>
              <a:t>‹nr.›</a:t>
            </a:fld>
            <a:endParaRPr lang="nl-NL"/>
          </a:p>
        </p:txBody>
      </p:sp>
    </p:spTree>
    <p:extLst>
      <p:ext uri="{BB962C8B-B14F-4D97-AF65-F5344CB8AC3E}">
        <p14:creationId xmlns:p14="http://schemas.microsoft.com/office/powerpoint/2010/main" val="136263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282EA4F-6D81-4214-9D7E-EA0479D4ED31}" type="datetimeFigureOut">
              <a:rPr lang="nl-NL" smtClean="0"/>
              <a:t>5-6-2018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2600087-1E1A-49B8-9AF8-E96B9FF10298}"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93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282EA4F-6D81-4214-9D7E-EA0479D4ED31}" type="datetimeFigureOut">
              <a:rPr lang="nl-NL" smtClean="0"/>
              <a:t>5-6-2018</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600087-1E1A-49B8-9AF8-E96B9FF10298}"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81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Coachtraining DOEN?!</a:t>
            </a:r>
            <a:br>
              <a:rPr lang="nl-NL" dirty="0"/>
            </a:br>
            <a:r>
              <a:rPr lang="nl-NL" dirty="0"/>
              <a:t>DAG 2</a:t>
            </a:r>
          </a:p>
        </p:txBody>
      </p:sp>
      <p:sp>
        <p:nvSpPr>
          <p:cNvPr id="3" name="Ondertitel 2"/>
          <p:cNvSpPr>
            <a:spLocks noGrp="1"/>
          </p:cNvSpPr>
          <p:nvPr>
            <p:ph type="subTitle" idx="1"/>
          </p:nvPr>
        </p:nvSpPr>
        <p:spPr/>
        <p:txBody>
          <a:bodyPr/>
          <a:lstStyle/>
          <a:p>
            <a:endParaRPr lang="nl-NL" dirty="0"/>
          </a:p>
          <a:p>
            <a:endParaRPr lang="nl-NL" dirty="0"/>
          </a:p>
        </p:txBody>
      </p:sp>
      <p:pic>
        <p:nvPicPr>
          <p:cNvPr id="4" name="Afbeelding 3"/>
          <p:cNvPicPr/>
          <p:nvPr/>
        </p:nvPicPr>
        <p:blipFill>
          <a:blip r:embed="rId2" cstate="hqprint">
            <a:extLst>
              <a:ext uri="{28A0092B-C50C-407E-A947-70E740481C1C}">
                <a14:useLocalDpi xmlns:a14="http://schemas.microsoft.com/office/drawing/2010/main" val="0"/>
              </a:ext>
            </a:extLst>
          </a:blip>
          <a:stretch>
            <a:fillRect/>
          </a:stretch>
        </p:blipFill>
        <p:spPr>
          <a:xfrm>
            <a:off x="8734425" y="5051577"/>
            <a:ext cx="1476375" cy="640080"/>
          </a:xfrm>
          <a:prstGeom prst="rect">
            <a:avLst/>
          </a:prstGeom>
        </p:spPr>
      </p:pic>
    </p:spTree>
    <p:extLst>
      <p:ext uri="{BB962C8B-B14F-4D97-AF65-F5344CB8AC3E}">
        <p14:creationId xmlns:p14="http://schemas.microsoft.com/office/powerpoint/2010/main" val="73045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Presentaties &amp; discussie</a:t>
            </a:r>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3454" y="2639132"/>
            <a:ext cx="3384423" cy="2369096"/>
          </a:xfrm>
        </p:spPr>
      </p:pic>
    </p:spTree>
    <p:extLst>
      <p:ext uri="{BB962C8B-B14F-4D97-AF65-F5344CB8AC3E}">
        <p14:creationId xmlns:p14="http://schemas.microsoft.com/office/powerpoint/2010/main" val="3117765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Het actieplan</a:t>
            </a:r>
          </a:p>
        </p:txBody>
      </p:sp>
      <p:sp>
        <p:nvSpPr>
          <p:cNvPr id="3" name="Tijdelijke aanduiding voor inhoud 2"/>
          <p:cNvSpPr>
            <a:spLocks noGrp="1"/>
          </p:cNvSpPr>
          <p:nvPr>
            <p:ph idx="1"/>
          </p:nvPr>
        </p:nvSpPr>
        <p:spPr/>
        <p:txBody>
          <a:bodyPr/>
          <a:lstStyle/>
          <a:p>
            <a:r>
              <a:rPr lang="nl-NL" dirty="0"/>
              <a:t>Vooruitkijken, uitvoeren, terugkijken</a:t>
            </a:r>
          </a:p>
          <a:p>
            <a:r>
              <a:rPr lang="nl-NL" dirty="0"/>
              <a:t>Per week en per les</a:t>
            </a:r>
          </a:p>
          <a:p>
            <a:r>
              <a:rPr lang="nl-NL" dirty="0"/>
              <a:t>Doel voor het ‘leerproject’ als geheel en doel per stap</a:t>
            </a:r>
          </a:p>
          <a:p>
            <a:r>
              <a:rPr lang="nl-NL" dirty="0"/>
              <a:t>Gesprek: </a:t>
            </a:r>
            <a:r>
              <a:rPr lang="nl-NL" dirty="0" err="1"/>
              <a:t>leerder</a:t>
            </a:r>
            <a:r>
              <a:rPr lang="nl-NL" dirty="0"/>
              <a:t> – coach of </a:t>
            </a:r>
            <a:r>
              <a:rPr lang="nl-NL" dirty="0" err="1"/>
              <a:t>leerder</a:t>
            </a:r>
            <a:r>
              <a:rPr lang="nl-NL" dirty="0"/>
              <a:t> – </a:t>
            </a:r>
            <a:r>
              <a:rPr lang="nl-NL" dirty="0" err="1"/>
              <a:t>leerder</a:t>
            </a:r>
            <a:r>
              <a:rPr lang="nl-NL" dirty="0"/>
              <a:t>.</a:t>
            </a:r>
          </a:p>
        </p:txBody>
      </p:sp>
    </p:spTree>
    <p:extLst>
      <p:ext uri="{BB962C8B-B14F-4D97-AF65-F5344CB8AC3E}">
        <p14:creationId xmlns:p14="http://schemas.microsoft.com/office/powerpoint/2010/main" val="280915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ijsberg</a:t>
            </a:r>
            <a:br>
              <a:rPr lang="nl-NL" dirty="0"/>
            </a:br>
            <a:r>
              <a:rPr lang="nl-NL" sz="2000" dirty="0"/>
              <a:t>(McClelland)</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8334" y="1809298"/>
            <a:ext cx="3474480" cy="3240874"/>
          </a:xfrm>
        </p:spPr>
      </p:pic>
      <p:sp>
        <p:nvSpPr>
          <p:cNvPr id="6" name="Tekstvak 5"/>
          <p:cNvSpPr txBox="1"/>
          <p:nvPr/>
        </p:nvSpPr>
        <p:spPr>
          <a:xfrm>
            <a:off x="964734" y="5486400"/>
            <a:ext cx="6853805" cy="646331"/>
          </a:xfrm>
          <a:prstGeom prst="rect">
            <a:avLst/>
          </a:prstGeom>
          <a:noFill/>
        </p:spPr>
        <p:txBody>
          <a:bodyPr wrap="square" rtlCol="0">
            <a:spAutoFit/>
          </a:bodyPr>
          <a:lstStyle/>
          <a:p>
            <a:r>
              <a:rPr lang="nl-NL" dirty="0"/>
              <a:t>Coaching is een gesprek tussen twee ijsbergen;</a:t>
            </a:r>
          </a:p>
          <a:p>
            <a:r>
              <a:rPr lang="nl-NL" dirty="0"/>
              <a:t>Onderzoek je eigen ijsberg: waarom wil je sturen?</a:t>
            </a:r>
          </a:p>
        </p:txBody>
      </p:sp>
    </p:spTree>
    <p:extLst>
      <p:ext uri="{BB962C8B-B14F-4D97-AF65-F5344CB8AC3E}">
        <p14:creationId xmlns:p14="http://schemas.microsoft.com/office/powerpoint/2010/main" val="714749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Oefening: Het appel van de </a:t>
            </a:r>
            <a:r>
              <a:rPr lang="nl-NL" dirty="0" err="1"/>
              <a:t>leerder</a:t>
            </a:r>
            <a:endParaRPr lang="nl-NL" dirty="0"/>
          </a:p>
        </p:txBody>
      </p:sp>
      <p:sp>
        <p:nvSpPr>
          <p:cNvPr id="3" name="Tijdelijke aanduiding voor inhoud 2"/>
          <p:cNvSpPr>
            <a:spLocks noGrp="1"/>
          </p:cNvSpPr>
          <p:nvPr>
            <p:ph idx="1"/>
          </p:nvPr>
        </p:nvSpPr>
        <p:spPr/>
        <p:txBody>
          <a:bodyPr/>
          <a:lstStyle/>
          <a:p>
            <a:r>
              <a:rPr lang="nl-NL" dirty="0"/>
              <a:t>Oefen het coachgesprek in drietallen</a:t>
            </a:r>
          </a:p>
          <a:p>
            <a:r>
              <a:rPr lang="nl-NL" dirty="0"/>
              <a:t>Een coach, een </a:t>
            </a:r>
            <a:r>
              <a:rPr lang="nl-NL" dirty="0" err="1"/>
              <a:t>coachee</a:t>
            </a:r>
            <a:r>
              <a:rPr lang="nl-NL" dirty="0"/>
              <a:t> en een observant</a:t>
            </a:r>
          </a:p>
          <a:p>
            <a:r>
              <a:rPr lang="nl-NL" dirty="0"/>
              <a:t>De coach en </a:t>
            </a:r>
            <a:r>
              <a:rPr lang="nl-NL" dirty="0" err="1"/>
              <a:t>coachee</a:t>
            </a:r>
            <a:r>
              <a:rPr lang="nl-NL" dirty="0"/>
              <a:t> krijgen een rol (zie kaartje)</a:t>
            </a:r>
          </a:p>
          <a:p>
            <a:r>
              <a:rPr lang="nl-NL" dirty="0"/>
              <a:t>45 minuten</a:t>
            </a:r>
          </a:p>
          <a:p>
            <a:endParaRPr lang="nl-NL" dirty="0"/>
          </a:p>
          <a:p>
            <a:r>
              <a:rPr lang="nl-NL" dirty="0"/>
              <a:t>Bespreek: Wat doet het appel van de </a:t>
            </a:r>
            <a:r>
              <a:rPr lang="nl-NL" dirty="0" err="1"/>
              <a:t>leerder</a:t>
            </a:r>
            <a:r>
              <a:rPr lang="nl-NL" dirty="0"/>
              <a:t> met je? Wat doe je en wat voel je?</a:t>
            </a:r>
          </a:p>
        </p:txBody>
      </p:sp>
    </p:spTree>
    <p:extLst>
      <p:ext uri="{BB962C8B-B14F-4D97-AF65-F5344CB8AC3E}">
        <p14:creationId xmlns:p14="http://schemas.microsoft.com/office/powerpoint/2010/main" val="792088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Coaching en de rol van lesmateriaal</a:t>
            </a:r>
          </a:p>
        </p:txBody>
      </p:sp>
      <p:sp>
        <p:nvSpPr>
          <p:cNvPr id="3" name="Tijdelijke aanduiding voor inhoud 2"/>
          <p:cNvSpPr>
            <a:spLocks noGrp="1"/>
          </p:cNvSpPr>
          <p:nvPr>
            <p:ph idx="1"/>
          </p:nvPr>
        </p:nvSpPr>
        <p:spPr/>
        <p:txBody>
          <a:bodyPr/>
          <a:lstStyle/>
          <a:p>
            <a:pPr marL="0" indent="0">
              <a:buNone/>
            </a:pPr>
            <a:r>
              <a:rPr lang="nl-NL" dirty="0"/>
              <a:t>Discussie:</a:t>
            </a:r>
          </a:p>
          <a:p>
            <a:r>
              <a:rPr lang="nl-NL" dirty="0"/>
              <a:t>Wat is de plaats van lesmateriaal in een coachende aanpak?</a:t>
            </a:r>
          </a:p>
          <a:p>
            <a:r>
              <a:rPr lang="nl-NL" dirty="0"/>
              <a:t>Zou je schoolse leermiddelen willen gebruiken?</a:t>
            </a:r>
          </a:p>
          <a:p>
            <a:r>
              <a:rPr lang="nl-NL" dirty="0"/>
              <a:t>Zo nee, wat is het alternatief?</a:t>
            </a:r>
          </a:p>
          <a:p>
            <a:r>
              <a:rPr lang="nl-NL" dirty="0"/>
              <a:t>Zo ja, aan welke eisen zou materiaal moeten voldoen?</a:t>
            </a:r>
          </a:p>
          <a:p>
            <a:endParaRPr lang="nl-NL" dirty="0"/>
          </a:p>
          <a:p>
            <a:r>
              <a:rPr lang="nl-NL" dirty="0"/>
              <a:t>15 minuten, in groepjes van 4 tot 5 personen.</a:t>
            </a:r>
          </a:p>
        </p:txBody>
      </p:sp>
    </p:spTree>
    <p:extLst>
      <p:ext uri="{BB962C8B-B14F-4D97-AF65-F5344CB8AC3E}">
        <p14:creationId xmlns:p14="http://schemas.microsoft.com/office/powerpoint/2010/main" val="3687405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Coachend omgaan met materiaal</a:t>
            </a:r>
          </a:p>
        </p:txBody>
      </p:sp>
      <p:sp>
        <p:nvSpPr>
          <p:cNvPr id="4" name="Rectangle 1"/>
          <p:cNvSpPr>
            <a:spLocks noGrp="1" noChangeArrowheads="1"/>
          </p:cNvSpPr>
          <p:nvPr>
            <p:ph idx="1"/>
          </p:nvPr>
        </p:nvSpPr>
        <p:spPr bwMode="auto">
          <a:xfrm>
            <a:off x="838200" y="1517545"/>
            <a:ext cx="5084405" cy="496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lvl="0" indent="0" eaLnBrk="0" fontAlgn="base" hangingPunct="0">
              <a:spcBef>
                <a:spcPct val="0"/>
              </a:spcBef>
              <a:spcAft>
                <a:spcPct val="0"/>
              </a:spcAft>
              <a:buNone/>
            </a:pPr>
            <a:endParaRPr lang="nl-NL" altLang="nl-NL" sz="1800" dirty="0">
              <a:ea typeface="Calibri" panose="020F0502020204030204" pitchFamily="34" charset="0"/>
            </a:endParaRPr>
          </a:p>
          <a:p>
            <a:pPr marL="0" lvl="0" indent="0" eaLnBrk="0" fontAlgn="base" hangingPunct="0">
              <a:spcBef>
                <a:spcPct val="0"/>
              </a:spcBef>
              <a:spcAft>
                <a:spcPct val="0"/>
              </a:spcAft>
              <a:buNone/>
            </a:pPr>
            <a:r>
              <a:rPr lang="nl-NL" altLang="nl-NL" sz="1800" dirty="0">
                <a:ea typeface="Calibri" panose="020F0502020204030204" pitchFamily="34" charset="0"/>
              </a:rPr>
              <a:t>Uitgangspunten:</a:t>
            </a:r>
          </a:p>
          <a:p>
            <a:pPr lvl="1" eaLnBrk="0" fontAlgn="base" hangingPunct="0">
              <a:spcBef>
                <a:spcPct val="0"/>
              </a:spcBef>
              <a:spcAft>
                <a:spcPct val="0"/>
              </a:spcAft>
            </a:pPr>
            <a:r>
              <a:rPr lang="nl-NL" altLang="nl-NL" sz="1400" dirty="0">
                <a:ea typeface="Calibri" panose="020F0502020204030204" pitchFamily="34" charset="0"/>
              </a:rPr>
              <a:t>Er leiden meerdere wegen naar Rome</a:t>
            </a:r>
          </a:p>
          <a:p>
            <a:pPr lvl="1" eaLnBrk="0" fontAlgn="base" hangingPunct="0">
              <a:spcBef>
                <a:spcPct val="0"/>
              </a:spcBef>
              <a:spcAft>
                <a:spcPct val="0"/>
              </a:spcAft>
            </a:pPr>
            <a:r>
              <a:rPr lang="nl-NL" altLang="nl-NL" sz="1400" dirty="0" err="1">
                <a:ea typeface="Calibri" panose="020F0502020204030204" pitchFamily="34" charset="0"/>
              </a:rPr>
              <a:t>Leerders</a:t>
            </a:r>
            <a:r>
              <a:rPr lang="nl-NL" altLang="nl-NL" sz="1400" dirty="0">
                <a:ea typeface="Calibri" panose="020F0502020204030204" pitchFamily="34" charset="0"/>
              </a:rPr>
              <a:t> zijn verschillend</a:t>
            </a:r>
          </a:p>
          <a:p>
            <a:pPr lvl="1" eaLnBrk="0" fontAlgn="base" hangingPunct="0">
              <a:spcBef>
                <a:spcPct val="0"/>
              </a:spcBef>
              <a:spcAft>
                <a:spcPct val="0"/>
              </a:spcAft>
            </a:pPr>
            <a:r>
              <a:rPr lang="nl-NL" altLang="nl-NL" sz="1400" dirty="0" err="1">
                <a:ea typeface="Calibri" panose="020F0502020204030204" pitchFamily="34" charset="0"/>
              </a:rPr>
              <a:t>Leerders</a:t>
            </a:r>
            <a:r>
              <a:rPr lang="nl-NL" altLang="nl-NL" sz="1400" dirty="0">
                <a:ea typeface="Calibri" panose="020F0502020204030204" pitchFamily="34" charset="0"/>
              </a:rPr>
              <a:t> hebben de regie</a:t>
            </a:r>
          </a:p>
          <a:p>
            <a:pPr lvl="0" eaLnBrk="0" fontAlgn="base" hangingPunct="0">
              <a:spcBef>
                <a:spcPct val="0"/>
              </a:spcBef>
              <a:spcAft>
                <a:spcPct val="0"/>
              </a:spcAft>
            </a:pPr>
            <a:endParaRPr lang="nl-NL" altLang="nl-NL" sz="1800" dirty="0">
              <a:ea typeface="Calibri" panose="020F0502020204030204" pitchFamily="34" charset="0"/>
            </a:endParaRPr>
          </a:p>
          <a:p>
            <a:pPr marL="0" lvl="0" indent="0" eaLnBrk="0" fontAlgn="base" hangingPunct="0">
              <a:spcBef>
                <a:spcPct val="0"/>
              </a:spcBef>
              <a:spcAft>
                <a:spcPct val="0"/>
              </a:spcAft>
              <a:buNone/>
            </a:pPr>
            <a:r>
              <a:rPr lang="nl-NL" altLang="nl-NL" sz="1800" dirty="0">
                <a:ea typeface="Calibri" panose="020F0502020204030204" pitchFamily="34" charset="0"/>
              </a:rPr>
              <a:t>Dus:</a:t>
            </a:r>
          </a:p>
          <a:p>
            <a:pPr lvl="1" eaLnBrk="0" fontAlgn="base" hangingPunct="0">
              <a:spcBef>
                <a:spcPct val="0"/>
              </a:spcBef>
              <a:spcAft>
                <a:spcPct val="0"/>
              </a:spcAft>
            </a:pPr>
            <a:r>
              <a:rPr lang="nl-NL" altLang="nl-NL" sz="1400" dirty="0">
                <a:ea typeface="Calibri" panose="020F0502020204030204" pitchFamily="34" charset="0"/>
              </a:rPr>
              <a:t>Ga in gesprek over het materiaal</a:t>
            </a:r>
          </a:p>
          <a:p>
            <a:pPr lvl="1" eaLnBrk="0" fontAlgn="base" hangingPunct="0">
              <a:spcBef>
                <a:spcPct val="0"/>
              </a:spcBef>
              <a:spcAft>
                <a:spcPct val="0"/>
              </a:spcAft>
            </a:pPr>
            <a:r>
              <a:rPr lang="nl-NL" altLang="nl-NL" sz="1400" dirty="0">
                <a:ea typeface="Calibri" panose="020F0502020204030204" pitchFamily="34" charset="0"/>
              </a:rPr>
              <a:t>Materiaal suggereren, eerder dan voorschrijven</a:t>
            </a:r>
          </a:p>
          <a:p>
            <a:pPr lvl="1" eaLnBrk="0" fontAlgn="base" hangingPunct="0">
              <a:spcBef>
                <a:spcPct val="0"/>
              </a:spcBef>
              <a:spcAft>
                <a:spcPct val="0"/>
              </a:spcAft>
            </a:pPr>
            <a:r>
              <a:rPr lang="nl-NL" altLang="nl-NL" sz="1400" dirty="0">
                <a:ea typeface="Calibri" panose="020F0502020204030204" pitchFamily="34" charset="0"/>
              </a:rPr>
              <a:t>Niet alleen schoolse leermiddelen zijn geschikt als materiaal</a:t>
            </a:r>
          </a:p>
          <a:p>
            <a:pPr lvl="2" eaLnBrk="0" fontAlgn="base" hangingPunct="0">
              <a:spcBef>
                <a:spcPct val="0"/>
              </a:spcBef>
              <a:spcAft>
                <a:spcPct val="0"/>
              </a:spcAft>
            </a:pPr>
            <a:r>
              <a:rPr lang="nl-NL" altLang="nl-NL" sz="1000" dirty="0">
                <a:ea typeface="Calibri" panose="020F0502020204030204" pitchFamily="34" charset="0"/>
              </a:rPr>
              <a:t>Ook: websites, authentiek materiaal, </a:t>
            </a:r>
            <a:r>
              <a:rPr lang="nl-NL" altLang="nl-NL" sz="1000" dirty="0" err="1">
                <a:ea typeface="Calibri" panose="020F0502020204030204" pitchFamily="34" charset="0"/>
              </a:rPr>
              <a:t>tutorials</a:t>
            </a:r>
            <a:r>
              <a:rPr lang="nl-NL" altLang="nl-NL" sz="1000" dirty="0">
                <a:ea typeface="Calibri" panose="020F0502020204030204" pitchFamily="34" charset="0"/>
              </a:rPr>
              <a:t> op </a:t>
            </a:r>
            <a:r>
              <a:rPr lang="nl-NL" altLang="nl-NL" sz="1000" dirty="0" err="1">
                <a:ea typeface="Calibri" panose="020F0502020204030204" pitchFamily="34" charset="0"/>
              </a:rPr>
              <a:t>Youtube</a:t>
            </a:r>
            <a:r>
              <a:rPr lang="nl-NL" altLang="nl-NL" sz="1000" dirty="0">
                <a:ea typeface="Calibri" panose="020F0502020204030204" pitchFamily="34" charset="0"/>
              </a:rPr>
              <a:t>, etc.</a:t>
            </a:r>
          </a:p>
          <a:p>
            <a:pPr marL="0" lvl="0" indent="0" eaLnBrk="0" fontAlgn="base" hangingPunct="0">
              <a:spcBef>
                <a:spcPct val="0"/>
              </a:spcBef>
              <a:spcAft>
                <a:spcPct val="0"/>
              </a:spcAft>
              <a:buNone/>
            </a:pPr>
            <a:endParaRPr lang="nl-NL" altLang="nl-NL" sz="1800" dirty="0">
              <a:ea typeface="Calibri" panose="020F0502020204030204" pitchFamily="34" charset="0"/>
            </a:endParaRPr>
          </a:p>
          <a:p>
            <a:pPr marL="0" lvl="0" indent="0" eaLnBrk="0" fontAlgn="base" hangingPunct="0">
              <a:spcBef>
                <a:spcPct val="0"/>
              </a:spcBef>
              <a:spcAft>
                <a:spcPct val="0"/>
              </a:spcAft>
              <a:buNone/>
            </a:pPr>
            <a:r>
              <a:rPr lang="nl-NL" altLang="nl-NL" sz="1800" dirty="0">
                <a:ea typeface="Calibri" panose="020F0502020204030204" pitchFamily="34" charset="0"/>
              </a:rPr>
              <a:t>Vragen:</a:t>
            </a:r>
          </a:p>
          <a:p>
            <a:pPr lvl="1" eaLnBrk="0" fontAlgn="base" hangingPunct="0">
              <a:spcBef>
                <a:spcPct val="0"/>
              </a:spcBef>
              <a:spcAft>
                <a:spcPct val="0"/>
              </a:spcAft>
            </a:pPr>
            <a:r>
              <a:rPr lang="nl-NL" altLang="nl-NL" sz="1400" dirty="0">
                <a:ea typeface="Calibri" panose="020F0502020204030204" pitchFamily="34" charset="0"/>
              </a:rPr>
              <a:t>Je wilt x leren. Heeft materiaal y je dichter bij je doel gebracht?</a:t>
            </a:r>
            <a:endParaRPr lang="nl-NL" altLang="nl-NL" sz="1400" dirty="0"/>
          </a:p>
          <a:p>
            <a:pPr lvl="1" eaLnBrk="0" fontAlgn="base" hangingPunct="0">
              <a:spcBef>
                <a:spcPct val="0"/>
              </a:spcBef>
              <a:spcAft>
                <a:spcPct val="0"/>
              </a:spcAft>
            </a:pPr>
            <a:r>
              <a:rPr lang="nl-NL" altLang="nl-NL" sz="1400" dirty="0">
                <a:ea typeface="Calibri" panose="020F0502020204030204" pitchFamily="34" charset="0"/>
              </a:rPr>
              <a:t>Hoe vind je het om met dit materiaal te werken?</a:t>
            </a:r>
            <a:endParaRPr lang="nl-NL" altLang="nl-NL" sz="1400" dirty="0"/>
          </a:p>
          <a:p>
            <a:pPr lvl="1" eaLnBrk="0" fontAlgn="base" hangingPunct="0">
              <a:spcBef>
                <a:spcPct val="0"/>
              </a:spcBef>
              <a:spcAft>
                <a:spcPct val="0"/>
              </a:spcAft>
            </a:pPr>
            <a:r>
              <a:rPr lang="nl-NL" altLang="nl-NL" sz="1400" dirty="0">
                <a:ea typeface="Calibri" panose="020F0502020204030204" pitchFamily="34" charset="0"/>
              </a:rPr>
              <a:t>Wat vind je er goed aan? </a:t>
            </a:r>
            <a:r>
              <a:rPr lang="nl-NL" altLang="nl-NL" sz="1400" dirty="0"/>
              <a:t> </a:t>
            </a:r>
            <a:r>
              <a:rPr lang="nl-NL" altLang="nl-NL" sz="1400" dirty="0">
                <a:ea typeface="Calibri" panose="020F0502020204030204" pitchFamily="34" charset="0"/>
              </a:rPr>
              <a:t>Wat bevalt je niet zo goed?</a:t>
            </a:r>
            <a:endParaRPr lang="nl-NL" altLang="nl-NL" sz="1400" dirty="0"/>
          </a:p>
          <a:p>
            <a:pPr lvl="1" eaLnBrk="0" fontAlgn="base" hangingPunct="0">
              <a:spcBef>
                <a:spcPct val="0"/>
              </a:spcBef>
              <a:spcAft>
                <a:spcPct val="0"/>
              </a:spcAft>
            </a:pPr>
            <a:r>
              <a:rPr lang="nl-NL" altLang="nl-NL" sz="1400" dirty="0">
                <a:ea typeface="Calibri" panose="020F0502020204030204" pitchFamily="34" charset="0"/>
              </a:rPr>
              <a:t>Wil je verder gaan met dit materiaal?</a:t>
            </a:r>
          </a:p>
          <a:p>
            <a:pPr lvl="1" eaLnBrk="0" fontAlgn="base" hangingPunct="0">
              <a:spcBef>
                <a:spcPct val="0"/>
              </a:spcBef>
              <a:spcAft>
                <a:spcPct val="0"/>
              </a:spcAft>
            </a:pPr>
            <a:r>
              <a:rPr lang="nl-NL" altLang="nl-NL" sz="1400" dirty="0">
                <a:ea typeface="Calibri" panose="020F0502020204030204" pitchFamily="34" charset="0"/>
              </a:rPr>
              <a:t>Welke oefeningen vond je leuk en waarom?</a:t>
            </a:r>
          </a:p>
          <a:p>
            <a:pPr lvl="1" eaLnBrk="0" fontAlgn="base" hangingPunct="0">
              <a:spcBef>
                <a:spcPct val="0"/>
              </a:spcBef>
              <a:spcAft>
                <a:spcPct val="0"/>
              </a:spcAft>
            </a:pPr>
            <a:r>
              <a:rPr lang="nl-NL" altLang="nl-NL" sz="1400" dirty="0">
                <a:ea typeface="Calibri" panose="020F0502020204030204" pitchFamily="34" charset="0"/>
              </a:rPr>
              <a:t>Kun je er zonder hulp mee werken?</a:t>
            </a:r>
          </a:p>
          <a:p>
            <a:pPr lvl="1" eaLnBrk="0" fontAlgn="base" hangingPunct="0">
              <a:spcBef>
                <a:spcPct val="0"/>
              </a:spcBef>
              <a:spcAft>
                <a:spcPct val="0"/>
              </a:spcAft>
            </a:pPr>
            <a:r>
              <a:rPr lang="nl-NL" altLang="nl-NL" sz="1400" dirty="0">
                <a:ea typeface="Calibri" panose="020F0502020204030204" pitchFamily="34" charset="0"/>
              </a:rPr>
              <a:t>Hoe ziet jouw ideale lesmateriaal eruit?</a:t>
            </a:r>
          </a:p>
          <a:p>
            <a:pPr lvl="1" eaLnBrk="0" fontAlgn="base" hangingPunct="0">
              <a:spcBef>
                <a:spcPct val="0"/>
              </a:spcBef>
              <a:spcAft>
                <a:spcPct val="0"/>
              </a:spcAft>
            </a:pPr>
            <a:r>
              <a:rPr lang="nl-NL" altLang="nl-NL" sz="1400" dirty="0">
                <a:ea typeface="Calibri" panose="020F0502020204030204" pitchFamily="34" charset="0"/>
              </a:rPr>
              <a:t>…</a:t>
            </a:r>
          </a:p>
          <a:p>
            <a:pPr lvl="1" eaLnBrk="0" fontAlgn="base" hangingPunct="0">
              <a:spcBef>
                <a:spcPct val="0"/>
              </a:spcBef>
              <a:spcAft>
                <a:spcPct val="0"/>
              </a:spcAft>
            </a:pPr>
            <a:endParaRPr lang="nl-NL" altLang="nl-NL" sz="1400" dirty="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2009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p:txBody>
          <a:bodyPr/>
          <a:lstStyle/>
          <a:p>
            <a:r>
              <a:rPr lang="nl-NL" dirty="0"/>
              <a:t>Wat neem je mee van deze dag?</a:t>
            </a:r>
          </a:p>
          <a:p>
            <a:r>
              <a:rPr lang="nl-NL" dirty="0"/>
              <a:t>Hoe ga je verder?</a:t>
            </a:r>
          </a:p>
          <a:p>
            <a:endParaRPr lang="nl-NL" dirty="0"/>
          </a:p>
          <a:p>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6335" y="1226234"/>
            <a:ext cx="2543175" cy="2543175"/>
          </a:xfrm>
          <a:prstGeom prst="rect">
            <a:avLst/>
          </a:prstGeom>
        </p:spPr>
      </p:pic>
    </p:spTree>
    <p:extLst>
      <p:ext uri="{BB962C8B-B14F-4D97-AF65-F5344CB8AC3E}">
        <p14:creationId xmlns:p14="http://schemas.microsoft.com/office/powerpoint/2010/main" val="111732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E63D-F5AD-4C1D-B0FF-E9EBD4C57A55}"/>
              </a:ext>
            </a:extLst>
          </p:cNvPr>
          <p:cNvSpPr>
            <a:spLocks noGrp="1"/>
          </p:cNvSpPr>
          <p:nvPr>
            <p:ph type="title"/>
          </p:nvPr>
        </p:nvSpPr>
        <p:spPr/>
        <p:txBody>
          <a:bodyPr/>
          <a:lstStyle/>
          <a:p>
            <a:r>
              <a:rPr lang="nl-NL" dirty="0"/>
              <a:t>Huiswerk</a:t>
            </a:r>
          </a:p>
        </p:txBody>
      </p:sp>
      <p:sp>
        <p:nvSpPr>
          <p:cNvPr id="3" name="Tijdelijke aanduiding voor inhoud 2">
            <a:extLst>
              <a:ext uri="{FF2B5EF4-FFF2-40B4-BE49-F238E27FC236}">
                <a16:creationId xmlns:a16="http://schemas.microsoft.com/office/drawing/2014/main" id="{F2E4D65C-FD17-420A-90AA-2B4C8F5F7C03}"/>
              </a:ext>
            </a:extLst>
          </p:cNvPr>
          <p:cNvSpPr>
            <a:spLocks noGrp="1"/>
          </p:cNvSpPr>
          <p:nvPr>
            <p:ph idx="1"/>
          </p:nvPr>
        </p:nvSpPr>
        <p:spPr/>
        <p:txBody>
          <a:bodyPr/>
          <a:lstStyle/>
          <a:p>
            <a:r>
              <a:rPr lang="nl-NL" dirty="0"/>
              <a:t>Maak voor de volgende bijeenkomst een video-opname van een coachgesprek dat je voert met een </a:t>
            </a:r>
            <a:r>
              <a:rPr lang="nl-NL" dirty="0" err="1"/>
              <a:t>leerder</a:t>
            </a:r>
            <a:r>
              <a:rPr lang="nl-NL" dirty="0"/>
              <a:t>;</a:t>
            </a:r>
          </a:p>
          <a:p>
            <a:r>
              <a:rPr lang="nl-NL" dirty="0"/>
              <a:t>Vraag de </a:t>
            </a:r>
            <a:r>
              <a:rPr lang="nl-NL" dirty="0" err="1"/>
              <a:t>leerder</a:t>
            </a:r>
            <a:r>
              <a:rPr lang="nl-NL" dirty="0"/>
              <a:t> om toestemming;</a:t>
            </a:r>
          </a:p>
          <a:p>
            <a:r>
              <a:rPr lang="nl-NL" dirty="0"/>
              <a:t>De opname wordt in de volgende bijeenkomst gebruikt binnen deze training, als deel van jouw leerproces. Zeg toe de opname na gebruik te vernietigen en doe dit ook. (Tenzij de </a:t>
            </a:r>
            <a:r>
              <a:rPr lang="nl-NL" dirty="0" err="1"/>
              <a:t>leerder</a:t>
            </a:r>
            <a:r>
              <a:rPr lang="nl-NL" dirty="0"/>
              <a:t> het geen probleem vindt als je de opname bewaart en later voor andere doelen gebruikt.)</a:t>
            </a:r>
          </a:p>
        </p:txBody>
      </p:sp>
    </p:spTree>
    <p:extLst>
      <p:ext uri="{BB962C8B-B14F-4D97-AF65-F5344CB8AC3E}">
        <p14:creationId xmlns:p14="http://schemas.microsoft.com/office/powerpoint/2010/main" val="232153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 van deze dag</a:t>
            </a:r>
          </a:p>
        </p:txBody>
      </p:sp>
      <p:sp>
        <p:nvSpPr>
          <p:cNvPr id="3" name="Tijdelijke aanduiding voor inhoud 2"/>
          <p:cNvSpPr>
            <a:spLocks noGrp="1"/>
          </p:cNvSpPr>
          <p:nvPr>
            <p:ph idx="1"/>
          </p:nvPr>
        </p:nvSpPr>
        <p:spPr/>
        <p:txBody>
          <a:bodyPr/>
          <a:lstStyle/>
          <a:p>
            <a:pPr marL="0" indent="0">
              <a:buNone/>
            </a:pPr>
            <a:r>
              <a:rPr lang="nl-NL" dirty="0"/>
              <a:t>Dag 2: </a:t>
            </a:r>
          </a:p>
          <a:p>
            <a:pPr marL="0" indent="0">
              <a:buNone/>
            </a:pPr>
            <a:r>
              <a:rPr lang="nl-NL" dirty="0"/>
              <a:t>Op deze dag verdiep je je kennis en vaardigheden met betrekking tot coaching. We bekijken hoe je coaching kunt toepassen in een groep. Ook kijken we naar de instrumenten waarmee we de voortgang van deelnemers in kaart brengen.</a:t>
            </a:r>
          </a:p>
          <a:p>
            <a:endParaRPr lang="nl-NL" dirty="0"/>
          </a:p>
        </p:txBody>
      </p:sp>
    </p:spTree>
    <p:extLst>
      <p:ext uri="{BB962C8B-B14F-4D97-AF65-F5344CB8AC3E}">
        <p14:creationId xmlns:p14="http://schemas.microsoft.com/office/powerpoint/2010/main" val="19709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a:t>
            </a:r>
          </a:p>
        </p:txBody>
      </p:sp>
      <p:sp>
        <p:nvSpPr>
          <p:cNvPr id="3" name="Tijdelijke aanduiding voor inhoud 2"/>
          <p:cNvSpPr>
            <a:spLocks noGrp="1"/>
          </p:cNvSpPr>
          <p:nvPr>
            <p:ph idx="1"/>
          </p:nvPr>
        </p:nvSpPr>
        <p:spPr/>
        <p:txBody>
          <a:bodyPr>
            <a:normAutofit fontScale="77500" lnSpcReduction="20000"/>
          </a:bodyPr>
          <a:lstStyle/>
          <a:p>
            <a:pPr marL="457200" indent="-457200">
              <a:buFont typeface="+mj-lt"/>
              <a:buAutoNum type="arabicPeriod"/>
            </a:pPr>
            <a:r>
              <a:rPr lang="nl-NL" dirty="0"/>
              <a:t>Terugblik eigen leerdoel en realisatie ervan</a:t>
            </a:r>
          </a:p>
          <a:p>
            <a:pPr marL="457200" indent="-457200">
              <a:buFont typeface="+mj-lt"/>
              <a:buAutoNum type="arabicPeriod"/>
            </a:pPr>
            <a:r>
              <a:rPr lang="nl-NL" dirty="0"/>
              <a:t>Een coachgesprek in de praktijk: reflectie</a:t>
            </a:r>
          </a:p>
          <a:p>
            <a:pPr marL="457200" indent="-457200">
              <a:buFont typeface="+mj-lt"/>
              <a:buAutoNum type="arabicPeriod"/>
            </a:pPr>
            <a:r>
              <a:rPr lang="nl-NL" dirty="0"/>
              <a:t>Autonoom leren en gebruik van het observatie-instrument </a:t>
            </a:r>
          </a:p>
          <a:p>
            <a:pPr marL="457200" indent="-457200">
              <a:buFont typeface="+mj-lt"/>
              <a:buAutoNum type="arabicPeriod"/>
            </a:pPr>
            <a:r>
              <a:rPr lang="nl-NL" dirty="0"/>
              <a:t>Coaching in groepen: de rol van de groep, samenwerkend leren, peer-coaching</a:t>
            </a:r>
          </a:p>
          <a:p>
            <a:pPr marL="457200" indent="-457200">
              <a:buFont typeface="+mj-lt"/>
              <a:buAutoNum type="arabicPeriod"/>
            </a:pPr>
            <a:r>
              <a:rPr lang="nl-NL" dirty="0"/>
              <a:t>Pauze</a:t>
            </a:r>
          </a:p>
          <a:p>
            <a:pPr marL="457200" indent="-457200">
              <a:buFont typeface="+mj-lt"/>
              <a:buAutoNum type="arabicPeriod"/>
            </a:pPr>
            <a:r>
              <a:rPr lang="nl-NL" dirty="0"/>
              <a:t>Coaching in groepen, vervolg</a:t>
            </a:r>
          </a:p>
          <a:p>
            <a:pPr marL="457200" indent="-457200">
              <a:buFont typeface="+mj-lt"/>
              <a:buAutoNum type="arabicPeriod"/>
            </a:pPr>
            <a:r>
              <a:rPr lang="nl-NL" dirty="0"/>
              <a:t>Coaching in het onderwijs: </a:t>
            </a:r>
          </a:p>
          <a:p>
            <a:pPr marL="470916" lvl="1" indent="-342900">
              <a:buFont typeface="+mj-lt"/>
              <a:buAutoNum type="arabicPeriod"/>
            </a:pPr>
            <a:r>
              <a:rPr lang="nl-NL" dirty="0"/>
              <a:t>Afnemende sturing</a:t>
            </a:r>
          </a:p>
          <a:p>
            <a:pPr marL="470916" lvl="1" indent="-342900">
              <a:buFont typeface="+mj-lt"/>
              <a:buAutoNum type="arabicPeriod"/>
            </a:pPr>
            <a:r>
              <a:rPr lang="nl-NL" dirty="0"/>
              <a:t>De ijsberg</a:t>
            </a:r>
          </a:p>
          <a:p>
            <a:pPr marL="470916" lvl="1" indent="-342900">
              <a:buFont typeface="+mj-lt"/>
              <a:buAutoNum type="arabicPeriod"/>
            </a:pPr>
            <a:r>
              <a:rPr lang="nl-NL" dirty="0"/>
              <a:t>Actieplan</a:t>
            </a:r>
          </a:p>
          <a:p>
            <a:pPr marL="457200" indent="-457200">
              <a:buFont typeface="+mj-lt"/>
              <a:buAutoNum type="arabicPeriod"/>
            </a:pPr>
            <a:r>
              <a:rPr lang="nl-NL" dirty="0"/>
              <a:t>Omgaan met leermiddelen</a:t>
            </a:r>
          </a:p>
          <a:p>
            <a:pPr marL="457200" indent="-457200">
              <a:buFont typeface="+mj-lt"/>
              <a:buAutoNum type="arabicPeriod"/>
            </a:pPr>
            <a:r>
              <a:rPr lang="nl-NL" dirty="0"/>
              <a:t>Terugkijken</a:t>
            </a:r>
          </a:p>
        </p:txBody>
      </p:sp>
    </p:spTree>
    <p:extLst>
      <p:ext uri="{BB962C8B-B14F-4D97-AF65-F5344CB8AC3E}">
        <p14:creationId xmlns:p14="http://schemas.microsoft.com/office/powerpoint/2010/main" val="2844652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Terugkijken</a:t>
            </a:r>
          </a:p>
        </p:txBody>
      </p:sp>
      <p:sp>
        <p:nvSpPr>
          <p:cNvPr id="3" name="Tijdelijke aanduiding voor inhoud 2"/>
          <p:cNvSpPr>
            <a:spLocks noGrp="1"/>
          </p:cNvSpPr>
          <p:nvPr>
            <p:ph idx="1"/>
          </p:nvPr>
        </p:nvSpPr>
        <p:spPr/>
        <p:txBody>
          <a:bodyPr/>
          <a:lstStyle/>
          <a:p>
            <a:r>
              <a:rPr lang="nl-NL" dirty="0"/>
              <a:t>Na de eerste bijeenkomst gingen jullie weg met een eigen leerdoel.</a:t>
            </a:r>
          </a:p>
          <a:p>
            <a:r>
              <a:rPr lang="nl-NL" dirty="0"/>
              <a:t>Wat was je leerdoel?</a:t>
            </a:r>
          </a:p>
          <a:p>
            <a:r>
              <a:rPr lang="nl-NL" dirty="0"/>
              <a:t>Wat heb je ervan kunnen realiseren?</a:t>
            </a:r>
          </a:p>
          <a:p>
            <a:r>
              <a:rPr lang="nl-NL" dirty="0"/>
              <a:t>Hoe heb je dat aangepakt?</a:t>
            </a:r>
          </a:p>
          <a:p>
            <a:r>
              <a:rPr lang="nl-NL" dirty="0"/>
              <a:t>Wat heb je ervan geleerd?</a:t>
            </a:r>
          </a:p>
          <a:p>
            <a:endParaRPr lang="nl-NL" dirty="0"/>
          </a:p>
          <a:p>
            <a:r>
              <a:rPr lang="nl-NL" dirty="0"/>
              <a:t>Bespreek in drietallen, 15 minuten.</a:t>
            </a:r>
          </a:p>
        </p:txBody>
      </p:sp>
    </p:spTree>
    <p:extLst>
      <p:ext uri="{BB962C8B-B14F-4D97-AF65-F5344CB8AC3E}">
        <p14:creationId xmlns:p14="http://schemas.microsoft.com/office/powerpoint/2010/main" val="68188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Coachen: warming up</a:t>
            </a:r>
          </a:p>
        </p:txBody>
      </p:sp>
      <p:sp>
        <p:nvSpPr>
          <p:cNvPr id="3" name="Tijdelijke aanduiding voor inhoud 2"/>
          <p:cNvSpPr>
            <a:spLocks noGrp="1"/>
          </p:cNvSpPr>
          <p:nvPr>
            <p:ph idx="1"/>
          </p:nvPr>
        </p:nvSpPr>
        <p:spPr/>
        <p:txBody>
          <a:bodyPr/>
          <a:lstStyle/>
          <a:p>
            <a:r>
              <a:rPr lang="nl-NL" dirty="0"/>
              <a:t>Bekijk de film, let op de coach</a:t>
            </a:r>
          </a:p>
          <a:p>
            <a:pPr lvl="1"/>
            <a:r>
              <a:rPr lang="nl-NL" dirty="0"/>
              <a:t>Welk gedrag zie je bij de coach?</a:t>
            </a:r>
          </a:p>
          <a:p>
            <a:pPr lvl="1"/>
            <a:r>
              <a:rPr lang="nl-NL" dirty="0"/>
              <a:t>Wat is de invloed op het gedrag van de </a:t>
            </a:r>
            <a:r>
              <a:rPr lang="nl-NL" dirty="0" err="1"/>
              <a:t>leerder</a:t>
            </a:r>
            <a:r>
              <a:rPr lang="nl-NL" dirty="0"/>
              <a:t>?</a:t>
            </a:r>
          </a:p>
        </p:txBody>
      </p:sp>
    </p:spTree>
    <p:extLst>
      <p:ext uri="{BB962C8B-B14F-4D97-AF65-F5344CB8AC3E}">
        <p14:creationId xmlns:p14="http://schemas.microsoft.com/office/powerpoint/2010/main" val="78416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Autonoom leren</a:t>
            </a:r>
          </a:p>
        </p:txBody>
      </p:sp>
      <p:sp>
        <p:nvSpPr>
          <p:cNvPr id="3" name="Tijdelijke aanduiding voor inhoud 2"/>
          <p:cNvSpPr>
            <a:spLocks noGrp="1"/>
          </p:cNvSpPr>
          <p:nvPr>
            <p:ph idx="1"/>
          </p:nvPr>
        </p:nvSpPr>
        <p:spPr>
          <a:xfrm>
            <a:off x="875211" y="1580606"/>
            <a:ext cx="10332719" cy="4859383"/>
          </a:xfrm>
        </p:spPr>
        <p:txBody>
          <a:bodyPr>
            <a:normAutofit/>
          </a:bodyPr>
          <a:lstStyle/>
          <a:p>
            <a:r>
              <a:rPr lang="nl-NL" dirty="0"/>
              <a:t>Observatie-instrumenten competenties autonoom leren </a:t>
            </a:r>
            <a:r>
              <a:rPr lang="nl-NL" sz="2000" dirty="0">
                <a:solidFill>
                  <a:schemeClr val="tx2"/>
                </a:solidFill>
              </a:rPr>
              <a:t>&gt; bijlage</a:t>
            </a:r>
          </a:p>
          <a:p>
            <a:r>
              <a:rPr lang="nl-NL" dirty="0"/>
              <a:t>Helpt ons in dit project informatie te verzamelen over voortgang van </a:t>
            </a:r>
            <a:r>
              <a:rPr lang="nl-NL" dirty="0" err="1"/>
              <a:t>leerders</a:t>
            </a:r>
            <a:endParaRPr lang="nl-NL" dirty="0"/>
          </a:p>
          <a:p>
            <a:r>
              <a:rPr lang="nl-NL" dirty="0"/>
              <a:t>Maar hoe gebruik je het instrument?</a:t>
            </a:r>
          </a:p>
          <a:p>
            <a:r>
              <a:rPr lang="nl-NL" b="1" dirty="0">
                <a:solidFill>
                  <a:schemeClr val="tx2"/>
                </a:solidFill>
              </a:rPr>
              <a:t>Opdracht</a:t>
            </a:r>
          </a:p>
          <a:p>
            <a:r>
              <a:rPr lang="nl-NL" dirty="0"/>
              <a:t>Werk in drietallen </a:t>
            </a:r>
            <a:br>
              <a:rPr lang="nl-NL" dirty="0"/>
            </a:br>
            <a:br>
              <a:rPr lang="nl-NL" sz="2000" dirty="0">
                <a:solidFill>
                  <a:schemeClr val="tx2"/>
                </a:solidFill>
              </a:rPr>
            </a:br>
            <a:r>
              <a:rPr lang="nl-NL" dirty="0"/>
              <a:t>Bekijk de criteria</a:t>
            </a:r>
          </a:p>
          <a:p>
            <a:r>
              <a:rPr lang="nl-NL" dirty="0"/>
              <a:t>Bedenk voorbeelden van cursistgedrag: wat zie je (bijvoorbeeld)?</a:t>
            </a:r>
            <a:r>
              <a:rPr lang="nl-NL" sz="2400" dirty="0"/>
              <a:t> </a:t>
            </a:r>
            <a:br>
              <a:rPr lang="nl-NL" sz="2400" dirty="0"/>
            </a:br>
            <a:r>
              <a:rPr lang="nl-NL" dirty="0"/>
              <a:t>&gt; 	</a:t>
            </a:r>
            <a:r>
              <a:rPr lang="nl-NL" dirty="0">
                <a:solidFill>
                  <a:schemeClr val="tx2"/>
                </a:solidFill>
              </a:rPr>
              <a:t>hoe herken je deze competenties? Hoe benoem je ze? </a:t>
            </a:r>
            <a:br>
              <a:rPr lang="nl-NL" dirty="0">
                <a:solidFill>
                  <a:schemeClr val="tx2"/>
                </a:solidFill>
              </a:rPr>
            </a:br>
            <a:r>
              <a:rPr lang="nl-NL" dirty="0">
                <a:solidFill>
                  <a:schemeClr val="tx2"/>
                </a:solidFill>
              </a:rPr>
              <a:t>&gt; 	Welke vragen kun je stellen om erachter te komen welke competenties </a:t>
            </a:r>
            <a:br>
              <a:rPr lang="nl-NL" dirty="0">
                <a:solidFill>
                  <a:schemeClr val="tx2"/>
                </a:solidFill>
              </a:rPr>
            </a:br>
            <a:r>
              <a:rPr lang="nl-NL" dirty="0">
                <a:solidFill>
                  <a:schemeClr val="tx2"/>
                </a:solidFill>
              </a:rPr>
              <a:t>	een deelnemer aan het ontwikkelen is/ heeft ontwikkeld?</a:t>
            </a:r>
            <a:endParaRPr lang="nl-NL" sz="1900" dirty="0"/>
          </a:p>
          <a:p>
            <a:r>
              <a:rPr lang="nl-NL" dirty="0"/>
              <a:t>Ontleen waar mogelijk de voorbeelden uit je eigen praktijk.</a:t>
            </a:r>
          </a:p>
        </p:txBody>
      </p:sp>
    </p:spTree>
    <p:extLst>
      <p:ext uri="{BB962C8B-B14F-4D97-AF65-F5344CB8AC3E}">
        <p14:creationId xmlns:p14="http://schemas.microsoft.com/office/powerpoint/2010/main" val="2313031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Coachen in een groep</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05364649"/>
              </p:ext>
            </p:extLst>
          </p:nvPr>
        </p:nvGraphicFramePr>
        <p:xfrm>
          <a:off x="906345" y="2732401"/>
          <a:ext cx="7010400" cy="13817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445164975"/>
                    </a:ext>
                  </a:extLst>
                </a:gridCol>
                <a:gridCol w="3505200">
                  <a:extLst>
                    <a:ext uri="{9D8B030D-6E8A-4147-A177-3AD203B41FA5}">
                      <a16:colId xmlns:a16="http://schemas.microsoft.com/office/drawing/2014/main" val="3115923975"/>
                    </a:ext>
                  </a:extLst>
                </a:gridCol>
              </a:tblGrid>
              <a:tr h="370840">
                <a:tc>
                  <a:txBody>
                    <a:bodyPr/>
                    <a:lstStyle/>
                    <a:p>
                      <a:r>
                        <a:rPr lang="nl-NL" dirty="0"/>
                        <a:t>Samenwerkend leren</a:t>
                      </a:r>
                    </a:p>
                  </a:txBody>
                  <a:tcPr>
                    <a:solidFill>
                      <a:srgbClr val="FF0000"/>
                    </a:solidFill>
                  </a:tcPr>
                </a:tc>
                <a:tc>
                  <a:txBody>
                    <a:bodyPr/>
                    <a:lstStyle/>
                    <a:p>
                      <a:r>
                        <a:rPr lang="nl-NL" dirty="0"/>
                        <a:t>Peer coaching</a:t>
                      </a:r>
                    </a:p>
                  </a:txBody>
                  <a:tcPr>
                    <a:solidFill>
                      <a:srgbClr val="FF0000"/>
                    </a:solidFill>
                  </a:tcPr>
                </a:tc>
                <a:extLst>
                  <a:ext uri="{0D108BD9-81ED-4DB2-BD59-A6C34878D82A}">
                    <a16:rowId xmlns:a16="http://schemas.microsoft.com/office/drawing/2014/main" val="59526552"/>
                  </a:ext>
                </a:extLst>
              </a:tr>
              <a:tr h="370840">
                <a:tc>
                  <a:txBody>
                    <a:bodyPr/>
                    <a:lstStyle/>
                    <a:p>
                      <a:r>
                        <a:rPr lang="nl-NL" dirty="0"/>
                        <a:t>Wat is het?</a:t>
                      </a:r>
                    </a:p>
                  </a:txBody>
                  <a:tcPr/>
                </a:tc>
                <a:tc>
                  <a:txBody>
                    <a:bodyPr/>
                    <a:lstStyle/>
                    <a:p>
                      <a:r>
                        <a:rPr lang="nl-NL" dirty="0"/>
                        <a:t>Wat is het?</a:t>
                      </a:r>
                    </a:p>
                  </a:txBody>
                  <a:tcPr/>
                </a:tc>
                <a:extLst>
                  <a:ext uri="{0D108BD9-81ED-4DB2-BD59-A6C34878D82A}">
                    <a16:rowId xmlns:a16="http://schemas.microsoft.com/office/drawing/2014/main" val="3986712104"/>
                  </a:ext>
                </a:extLst>
              </a:tr>
              <a:tr h="370840">
                <a:tc>
                  <a:txBody>
                    <a:bodyPr/>
                    <a:lstStyle/>
                    <a:p>
                      <a:r>
                        <a:rPr lang="nl-NL" dirty="0"/>
                        <a:t>Hoe stimuleer je samenwerkend leren?</a:t>
                      </a:r>
                    </a:p>
                  </a:txBody>
                  <a:tcPr/>
                </a:tc>
                <a:tc>
                  <a:txBody>
                    <a:bodyPr/>
                    <a:lstStyle/>
                    <a:p>
                      <a:r>
                        <a:rPr lang="nl-NL" dirty="0"/>
                        <a:t>Hoe organiseer of stimuleer je peer coaching?</a:t>
                      </a:r>
                    </a:p>
                  </a:txBody>
                  <a:tcPr/>
                </a:tc>
                <a:extLst>
                  <a:ext uri="{0D108BD9-81ED-4DB2-BD59-A6C34878D82A}">
                    <a16:rowId xmlns:a16="http://schemas.microsoft.com/office/drawing/2014/main" val="3598647485"/>
                  </a:ext>
                </a:extLst>
              </a:tr>
            </a:tbl>
          </a:graphicData>
        </a:graphic>
      </p:graphicFrame>
      <p:sp>
        <p:nvSpPr>
          <p:cNvPr id="6" name="Tekstvak 5"/>
          <p:cNvSpPr txBox="1"/>
          <p:nvPr/>
        </p:nvSpPr>
        <p:spPr>
          <a:xfrm>
            <a:off x="905312" y="4412609"/>
            <a:ext cx="10515600" cy="1477328"/>
          </a:xfrm>
          <a:prstGeom prst="rect">
            <a:avLst/>
          </a:prstGeom>
          <a:noFill/>
        </p:spPr>
        <p:txBody>
          <a:bodyPr wrap="square" rtlCol="0">
            <a:spAutoFit/>
          </a:bodyPr>
          <a:lstStyle/>
          <a:p>
            <a:r>
              <a:rPr lang="nl-NL" dirty="0"/>
              <a:t>Vorm groepen rond elk van de thema’s;</a:t>
            </a:r>
          </a:p>
          <a:p>
            <a:r>
              <a:rPr lang="nl-NL" dirty="0"/>
              <a:t>Wissel je ideeën uit, verzamel informatie, </a:t>
            </a:r>
          </a:p>
          <a:p>
            <a:r>
              <a:rPr lang="nl-NL" dirty="0"/>
              <a:t>Bereid een korte presentatie voor (de presentatie duurt max 5 minuten);</a:t>
            </a:r>
          </a:p>
          <a:p>
            <a:r>
              <a:rPr lang="nl-NL" dirty="0"/>
              <a:t>Voorbereidingstijd: 45 minuten.</a:t>
            </a:r>
          </a:p>
          <a:p>
            <a:endParaRPr lang="nl-NL" dirty="0"/>
          </a:p>
        </p:txBody>
      </p:sp>
      <p:pic>
        <p:nvPicPr>
          <p:cNvPr id="5" name="Afbeelding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4709" y="1450763"/>
            <a:ext cx="1278147" cy="983190"/>
          </a:xfrm>
          <a:prstGeom prst="rect">
            <a:avLst/>
          </a:prstGeom>
        </p:spPr>
      </p:pic>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3335" y="528354"/>
            <a:ext cx="2511580" cy="3540334"/>
          </a:xfrm>
          <a:prstGeom prst="rect">
            <a:avLst/>
          </a:prstGeom>
        </p:spPr>
      </p:pic>
    </p:spTree>
    <p:extLst>
      <p:ext uri="{BB962C8B-B14F-4D97-AF65-F5344CB8AC3E}">
        <p14:creationId xmlns:p14="http://schemas.microsoft.com/office/powerpoint/2010/main" val="4121028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EBAF53-1640-4305-83FD-56B2FF396D51}"/>
              </a:ext>
            </a:extLst>
          </p:cNvPr>
          <p:cNvSpPr>
            <a:spLocks noGrp="1"/>
          </p:cNvSpPr>
          <p:nvPr>
            <p:ph type="title"/>
          </p:nvPr>
        </p:nvSpPr>
        <p:spPr/>
        <p:txBody>
          <a:bodyPr/>
          <a:lstStyle/>
          <a:p>
            <a:r>
              <a:rPr lang="nl-NL" dirty="0"/>
              <a:t>Coaching in een groep</a:t>
            </a:r>
          </a:p>
        </p:txBody>
      </p:sp>
      <p:sp>
        <p:nvSpPr>
          <p:cNvPr id="3" name="Tijdelijke aanduiding voor inhoud 2">
            <a:extLst>
              <a:ext uri="{FF2B5EF4-FFF2-40B4-BE49-F238E27FC236}">
                <a16:creationId xmlns:a16="http://schemas.microsoft.com/office/drawing/2014/main" id="{436D99E7-8202-4514-9998-215711A416AB}"/>
              </a:ext>
            </a:extLst>
          </p:cNvPr>
          <p:cNvSpPr>
            <a:spLocks noGrp="1"/>
          </p:cNvSpPr>
          <p:nvPr>
            <p:ph idx="1"/>
          </p:nvPr>
        </p:nvSpPr>
        <p:spPr/>
        <p:txBody>
          <a:bodyPr/>
          <a:lstStyle/>
          <a:p>
            <a:r>
              <a:rPr lang="nl-NL" dirty="0"/>
              <a:t>Meerwaarde van leren in een groep bij laaggeletterde </a:t>
            </a:r>
            <a:r>
              <a:rPr lang="nl-NL" dirty="0" err="1"/>
              <a:t>leerders</a:t>
            </a:r>
            <a:r>
              <a:rPr lang="nl-NL" dirty="0"/>
              <a:t>:</a:t>
            </a:r>
          </a:p>
          <a:p>
            <a:pPr lvl="1"/>
            <a:r>
              <a:rPr lang="nl-NL" dirty="0"/>
              <a:t>Leren van elkaar</a:t>
            </a:r>
          </a:p>
          <a:p>
            <a:pPr lvl="1"/>
            <a:r>
              <a:rPr lang="nl-NL" dirty="0"/>
              <a:t>Vergroot zelfvertrouwen</a:t>
            </a:r>
          </a:p>
          <a:p>
            <a:pPr lvl="2"/>
            <a:r>
              <a:rPr lang="nl-NL" dirty="0"/>
              <a:t>Er zijn meer mensen zoals jij</a:t>
            </a:r>
          </a:p>
          <a:p>
            <a:pPr lvl="2"/>
            <a:r>
              <a:rPr lang="nl-NL" dirty="0"/>
              <a:t>Het lukt hem/haar. Dan kan ik het misschien ook leren.</a:t>
            </a:r>
          </a:p>
          <a:p>
            <a:pPr lvl="1"/>
            <a:r>
              <a:rPr lang="nl-NL" dirty="0"/>
              <a:t>Oefenpartners</a:t>
            </a:r>
          </a:p>
          <a:p>
            <a:pPr lvl="1"/>
            <a:r>
              <a:rPr lang="nl-NL" dirty="0"/>
              <a:t>Presentaties</a:t>
            </a:r>
          </a:p>
          <a:p>
            <a:pPr lvl="2"/>
            <a:r>
              <a:rPr lang="nl-NL" dirty="0" err="1"/>
              <a:t>Leerders</a:t>
            </a:r>
            <a:r>
              <a:rPr lang="nl-NL" dirty="0"/>
              <a:t> zoeken samen bepaalde info en presenteren die. </a:t>
            </a:r>
          </a:p>
          <a:p>
            <a:pPr lvl="1"/>
            <a:r>
              <a:rPr lang="nl-NL" dirty="0"/>
              <a:t>Sociale functie, gezelligheid. </a:t>
            </a:r>
            <a:r>
              <a:rPr lang="nl-NL" dirty="0" err="1"/>
              <a:t>Vgl</a:t>
            </a:r>
            <a:r>
              <a:rPr lang="nl-NL" dirty="0"/>
              <a:t> Ryan &amp; </a:t>
            </a:r>
            <a:r>
              <a:rPr lang="nl-NL" dirty="0" err="1"/>
              <a:t>Deci</a:t>
            </a:r>
            <a:r>
              <a:rPr lang="nl-NL" dirty="0"/>
              <a:t>: verbondenheid!</a:t>
            </a:r>
          </a:p>
          <a:p>
            <a:pPr lvl="1"/>
            <a:r>
              <a:rPr lang="nl-NL" dirty="0"/>
              <a:t>Leren in een groep is niet: allemaal hetzelfde doel!</a:t>
            </a:r>
          </a:p>
        </p:txBody>
      </p:sp>
    </p:spTree>
    <p:extLst>
      <p:ext uri="{BB962C8B-B14F-4D97-AF65-F5344CB8AC3E}">
        <p14:creationId xmlns:p14="http://schemas.microsoft.com/office/powerpoint/2010/main" val="617882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Lunch</a:t>
            </a:r>
          </a:p>
        </p:txBody>
      </p:sp>
      <p:pic>
        <p:nvPicPr>
          <p:cNvPr id="5" name="Tijdelijke aanduiding voor inhoud 4"/>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1410442" y="2676088"/>
            <a:ext cx="2672200" cy="2672200"/>
          </a:xfrm>
        </p:spPr>
      </p:pic>
    </p:spTree>
    <p:extLst>
      <p:ext uri="{BB962C8B-B14F-4D97-AF65-F5344CB8AC3E}">
        <p14:creationId xmlns:p14="http://schemas.microsoft.com/office/powerpoint/2010/main" val="1730555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754</TotalTime>
  <Words>733</Words>
  <Application>Microsoft Office PowerPoint</Application>
  <PresentationFormat>Breedbeeld</PresentationFormat>
  <Paragraphs>113</Paragraphs>
  <Slides>17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Tw Cen MT</vt:lpstr>
      <vt:lpstr>Tw Cen MT Condensed</vt:lpstr>
      <vt:lpstr>Wingdings 3</vt:lpstr>
      <vt:lpstr>Integraal</vt:lpstr>
      <vt:lpstr>Coachtraining DOEN?! DAG 2</vt:lpstr>
      <vt:lpstr>Doel van deze dag</vt:lpstr>
      <vt:lpstr>Programma</vt:lpstr>
      <vt:lpstr>Terugkijken</vt:lpstr>
      <vt:lpstr>Coachen: warming up</vt:lpstr>
      <vt:lpstr>Autonoom leren</vt:lpstr>
      <vt:lpstr>Coachen in een groep</vt:lpstr>
      <vt:lpstr>Coaching in een groep</vt:lpstr>
      <vt:lpstr>Lunch</vt:lpstr>
      <vt:lpstr>Presentaties &amp; discussie</vt:lpstr>
      <vt:lpstr>Het actieplan</vt:lpstr>
      <vt:lpstr>De ijsberg (McClelland)</vt:lpstr>
      <vt:lpstr>Oefening: Het appel van de leerder</vt:lpstr>
      <vt:lpstr>Coaching en de rol van lesmateriaal</vt:lpstr>
      <vt:lpstr>Coachend omgaan met materiaal</vt:lpstr>
      <vt:lpstr>Terugblik</vt:lpstr>
      <vt:lpstr>Huiswerk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Coachtraining DOEN?! Bijeenkomst 2</dc:title>
  <dc:creator>K Dalderop</dc:creator>
  <cp:lastModifiedBy>K Dalderop</cp:lastModifiedBy>
  <cp:revision>31</cp:revision>
  <dcterms:created xsi:type="dcterms:W3CDTF">2017-04-04T14:04:55Z</dcterms:created>
  <dcterms:modified xsi:type="dcterms:W3CDTF">2018-06-05T11:09:06Z</dcterms:modified>
</cp:coreProperties>
</file>