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8" r:id="rId3"/>
    <p:sldId id="266" r:id="rId4"/>
    <p:sldId id="272" r:id="rId5"/>
    <p:sldId id="276" r:id="rId6"/>
    <p:sldId id="271" r:id="rId7"/>
    <p:sldId id="259" r:id="rId8"/>
    <p:sldId id="260" r:id="rId9"/>
    <p:sldId id="262" r:id="rId10"/>
    <p:sldId id="265" r:id="rId11"/>
    <p:sldId id="274" r:id="rId12"/>
    <p:sldId id="275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8" autoAdjust="0"/>
    <p:restoredTop sz="70233" autoAdjust="0"/>
  </p:normalViewPr>
  <p:slideViewPr>
    <p:cSldViewPr snapToGrid="0">
      <p:cViewPr varScale="1">
        <p:scale>
          <a:sx n="48" d="100"/>
          <a:sy n="48" d="100"/>
        </p:scale>
        <p:origin x="1364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AD70C4-5E0D-47AB-8512-1B4D0024A016}" type="datetimeFigureOut">
              <a:rPr lang="nl-NL" smtClean="0"/>
              <a:t>22-11-2021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3E0B9B-0988-4F3B-925A-66FEDB7968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3589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3E0B9B-0988-4F3B-925A-66FEDB7968A5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448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3E0B9B-0988-4F3B-925A-66FEDB7968A5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2709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Laat de ouders het zelf bedenken</a:t>
            </a:r>
            <a:r>
              <a:rPr lang="nl-NL" baseline="0" dirty="0" smtClean="0"/>
              <a:t> in eerste instantie!</a:t>
            </a:r>
            <a:r>
              <a:rPr lang="nl-NL" dirty="0" smtClean="0"/>
              <a:t> Je kunt natuurlijk altijd zelf nog ideeën meegeven (bijvoorbeeld uit de klapper).</a:t>
            </a:r>
            <a:endParaRPr lang="nl-NL" baseline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3E0B9B-0988-4F3B-925A-66FEDB7968A5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25890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3E0B9B-0988-4F3B-925A-66FEDB7968A5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75141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3E0B9B-0988-4F3B-925A-66FEDB7968A5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77197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3E0B9B-0988-4F3B-925A-66FEDB7968A5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89774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3E0B9B-0988-4F3B-925A-66FEDB7968A5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76905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3E0B9B-0988-4F3B-925A-66FEDB7968A5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22427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 smtClean="0"/>
              <a:t>Het doel van deze opdracht is om inzicht te krijgen </a:t>
            </a:r>
            <a:r>
              <a:rPr lang="nl-NL" dirty="0" smtClean="0"/>
              <a:t>wat je zelf als ouder allemaal al doet in stimuleren van ontwikkeling van je kind en eventueel nog meer kan </a:t>
            </a:r>
            <a:r>
              <a:rPr lang="nl-NL" dirty="0" smtClean="0"/>
              <a:t>doen.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 smtClean="0"/>
              <a:t>Doe</a:t>
            </a:r>
            <a:r>
              <a:rPr lang="nl-NL" baseline="0" dirty="0" smtClean="0"/>
              <a:t> de opdracht als volgt: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nl-NL" baseline="0" dirty="0" smtClean="0"/>
              <a:t>Deel post-its uit en laat ouders zelf nadenken wat ze allemaal doen. Alles is goed.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nl-NL" baseline="0" dirty="0" smtClean="0"/>
              <a:t>Laat de briefjes op een groot vel plakken. Wat staat er allemaal op?</a:t>
            </a:r>
            <a:endParaRPr lang="nl-NL" dirty="0" smtClean="0"/>
          </a:p>
          <a:p>
            <a:endParaRPr lang="nl-NL" dirty="0" smtClean="0"/>
          </a:p>
          <a:p>
            <a:pPr marL="0" indent="0">
              <a:buFontTx/>
              <a:buNone/>
            </a:pPr>
            <a:r>
              <a:rPr lang="nl-NL" baseline="0" dirty="0" smtClean="0"/>
              <a:t>Voorbeelden zijn:</a:t>
            </a:r>
            <a:endParaRPr lang="nl-NL" baseline="0" dirty="0" smtClean="0"/>
          </a:p>
          <a:p>
            <a:r>
              <a:rPr lang="nl-NL" baseline="0" dirty="0" smtClean="0"/>
              <a:t>-   Ik lees mijn kind voor</a:t>
            </a:r>
          </a:p>
          <a:p>
            <a:pPr marL="171450" indent="-171450">
              <a:buFontTx/>
              <a:buChar char="-"/>
            </a:pPr>
            <a:r>
              <a:rPr lang="nl-NL" baseline="0" dirty="0" smtClean="0"/>
              <a:t>Ik stel veel open vragen aan mijn kind</a:t>
            </a:r>
          </a:p>
          <a:p>
            <a:pPr marL="171450" indent="-171450">
              <a:buFontTx/>
              <a:buChar char="-"/>
            </a:pPr>
            <a:r>
              <a:rPr lang="nl-NL" baseline="0" dirty="0" smtClean="0"/>
              <a:t>We kijken samen naar filmpjes en praten erover</a:t>
            </a:r>
          </a:p>
          <a:p>
            <a:pPr marL="171450" indent="-171450">
              <a:buFontTx/>
              <a:buChar char="-"/>
            </a:pPr>
            <a:r>
              <a:rPr lang="nl-NL" dirty="0" smtClean="0"/>
              <a:t>Ik luister</a:t>
            </a:r>
            <a:r>
              <a:rPr lang="nl-NL" baseline="0" dirty="0" smtClean="0"/>
              <a:t> naar mijn kind en vraag door</a:t>
            </a:r>
          </a:p>
          <a:p>
            <a:pPr marL="171450" indent="-171450">
              <a:buFontTx/>
              <a:buChar char="-"/>
            </a:pPr>
            <a:r>
              <a:rPr lang="nl-NL" baseline="0" dirty="0" smtClean="0"/>
              <a:t>Ik stimuleer (fantasie)spel en doe mee</a:t>
            </a:r>
          </a:p>
          <a:p>
            <a:pPr marL="171450" indent="-171450">
              <a:buFontTx/>
              <a:buChar char="-"/>
            </a:pPr>
            <a:r>
              <a:rPr lang="nl-NL" baseline="0" dirty="0" smtClean="0"/>
              <a:t>Ik doe iets anders namelijk…</a:t>
            </a:r>
            <a:endParaRPr lang="nl-NL" dirty="0" smtClean="0"/>
          </a:p>
          <a:p>
            <a:pPr marL="0" indent="0">
              <a:buFontTx/>
              <a:buNone/>
            </a:pPr>
            <a:endParaRPr lang="nl-NL" baseline="0" dirty="0" smtClean="0"/>
          </a:p>
          <a:p>
            <a:pPr marL="171450" indent="-171450">
              <a:buFontTx/>
              <a:buChar char="-"/>
            </a:pPr>
            <a:endParaRPr lang="nl-NL" baseline="0" dirty="0" smtClean="0"/>
          </a:p>
          <a:p>
            <a:pPr marL="171450" indent="-171450">
              <a:buFontTx/>
              <a:buChar char="-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3E0B9B-0988-4F3B-925A-66FEDB7968A5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65516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baseline="0" dirty="0" smtClean="0"/>
              <a:t>Nodig je kind uit om ook zélf te spreken. Stel vragen:  ‘Waarom vind je dit leuk?’, ‘Hoe zou het komen dat …?’</a:t>
            </a:r>
          </a:p>
          <a:p>
            <a:r>
              <a:rPr lang="nl-NL" baseline="0" dirty="0" smtClean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baseline="0" dirty="0" smtClean="0"/>
              <a:t>Praat véél. Zeg wat je ziet of doet: aankleden, eten, wassen,  boodschappen doen, tafel dekken …</a:t>
            </a:r>
          </a:p>
          <a:p>
            <a:endParaRPr lang="nl-NL" baseline="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3E0B9B-0988-4F3B-925A-66FEDB7968A5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94088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Wat</a:t>
            </a:r>
            <a:r>
              <a:rPr lang="nl-NL" baseline="0" dirty="0" smtClean="0"/>
              <a:t> voor soort vragen stellen ze?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3E0B9B-0988-4F3B-925A-66FEDB7968A5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7685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AB6B-2C08-4986-A301-416B6DE7D996}" type="datetimeFigureOut">
              <a:rPr lang="nl-NL" smtClean="0"/>
              <a:t>22-11-2021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11520-787D-430B-98B4-DDE8CE0DB8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8203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AB6B-2C08-4986-A301-416B6DE7D996}" type="datetimeFigureOut">
              <a:rPr lang="nl-NL" smtClean="0"/>
              <a:t>22-11-2021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11520-787D-430B-98B4-DDE8CE0DB8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8225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AB6B-2C08-4986-A301-416B6DE7D996}" type="datetimeFigureOut">
              <a:rPr lang="nl-NL" smtClean="0"/>
              <a:t>22-11-2021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11520-787D-430B-98B4-DDE8CE0DB8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9963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AB6B-2C08-4986-A301-416B6DE7D996}" type="datetimeFigureOut">
              <a:rPr lang="nl-NL" smtClean="0"/>
              <a:t>22-11-2021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11520-787D-430B-98B4-DDE8CE0DB8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656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AB6B-2C08-4986-A301-416B6DE7D996}" type="datetimeFigureOut">
              <a:rPr lang="nl-NL" smtClean="0"/>
              <a:t>22-11-2021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11520-787D-430B-98B4-DDE8CE0DB8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8299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AB6B-2C08-4986-A301-416B6DE7D996}" type="datetimeFigureOut">
              <a:rPr lang="nl-NL" smtClean="0"/>
              <a:t>22-11-2021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11520-787D-430B-98B4-DDE8CE0DB8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4642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AB6B-2C08-4986-A301-416B6DE7D996}" type="datetimeFigureOut">
              <a:rPr lang="nl-NL" smtClean="0"/>
              <a:t>22-11-2021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11520-787D-430B-98B4-DDE8CE0DB8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0138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AB6B-2C08-4986-A301-416B6DE7D996}" type="datetimeFigureOut">
              <a:rPr lang="nl-NL" smtClean="0"/>
              <a:t>22-11-2021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11520-787D-430B-98B4-DDE8CE0DB8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5383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AB6B-2C08-4986-A301-416B6DE7D996}" type="datetimeFigureOut">
              <a:rPr lang="nl-NL" smtClean="0"/>
              <a:t>22-11-2021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11520-787D-430B-98B4-DDE8CE0DB8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7590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AB6B-2C08-4986-A301-416B6DE7D996}" type="datetimeFigureOut">
              <a:rPr lang="nl-NL" smtClean="0"/>
              <a:t>22-11-2021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11520-787D-430B-98B4-DDE8CE0DB8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043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AB6B-2C08-4986-A301-416B6DE7D996}" type="datetimeFigureOut">
              <a:rPr lang="nl-NL" smtClean="0"/>
              <a:t>22-11-2021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11520-787D-430B-98B4-DDE8CE0DB8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0419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2818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BAB6B-2C08-4986-A301-416B6DE7D996}" type="datetimeFigureOut">
              <a:rPr lang="nl-NL" smtClean="0"/>
              <a:t>22-11-2021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11520-787D-430B-98B4-DDE8CE0DB8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635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Berlin Sans FB" panose="020E0602020502020306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Berlin Sans FB" panose="020E0602020502020306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Berlin Sans FB" panose="020E0602020502020306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Berlin Sans FB" panose="020E0602020502020306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erlin Sans FB" panose="020E0602020502020306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erlin Sans FB" panose="020E0602020502020306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55378" y="2128838"/>
            <a:ext cx="9144000" cy="2387600"/>
          </a:xfrm>
        </p:spPr>
        <p:txBody>
          <a:bodyPr>
            <a:normAutofit/>
          </a:bodyPr>
          <a:lstStyle/>
          <a:p>
            <a:r>
              <a:rPr lang="nl-NL" dirty="0" smtClean="0">
                <a:solidFill>
                  <a:srgbClr val="0070C0"/>
                </a:solidFill>
              </a:rPr>
              <a:t>Welkom!</a:t>
            </a:r>
            <a:br>
              <a:rPr lang="nl-NL" dirty="0" smtClean="0">
                <a:solidFill>
                  <a:srgbClr val="0070C0"/>
                </a:solidFill>
              </a:rPr>
            </a:br>
            <a:r>
              <a:rPr lang="nl-NL" i="1" dirty="0" smtClean="0">
                <a:solidFill>
                  <a:srgbClr val="0070C0"/>
                </a:solidFill>
              </a:rPr>
              <a:t>Samen voor je kind</a:t>
            </a:r>
            <a:endParaRPr lang="nl-NL" i="1" dirty="0">
              <a:solidFill>
                <a:srgbClr val="0070C0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36921" y="4516438"/>
            <a:ext cx="4575858" cy="1655762"/>
          </a:xfrm>
        </p:spPr>
        <p:txBody>
          <a:bodyPr/>
          <a:lstStyle/>
          <a:p>
            <a:pPr algn="l"/>
            <a:endParaRPr lang="nl-NL" dirty="0" smtClean="0">
              <a:solidFill>
                <a:srgbClr val="0070C0"/>
              </a:solidFill>
              <a:latin typeface="Berlin Sans FB" panose="020E0602020502020306" pitchFamily="34" charset="0"/>
            </a:endParaRPr>
          </a:p>
          <a:p>
            <a:pPr algn="l"/>
            <a:r>
              <a:rPr lang="nl-NL" dirty="0" smtClean="0">
                <a:solidFill>
                  <a:srgbClr val="0070C0"/>
                </a:solidFill>
                <a:latin typeface="Berlin Sans FB" panose="020E0602020502020306" pitchFamily="34" charset="0"/>
              </a:rPr>
              <a:t>Bijeenkomst voor ouders</a:t>
            </a:r>
          </a:p>
          <a:p>
            <a:pPr algn="l"/>
            <a:r>
              <a:rPr lang="nl-NL" dirty="0">
                <a:solidFill>
                  <a:srgbClr val="0070C0"/>
                </a:solidFill>
              </a:rPr>
              <a:t>s</a:t>
            </a:r>
            <a:r>
              <a:rPr lang="nl-NL" dirty="0" smtClean="0">
                <a:solidFill>
                  <a:srgbClr val="0070C0"/>
                </a:solidFill>
                <a:latin typeface="Berlin Sans FB" panose="020E0602020502020306" pitchFamily="34" charset="0"/>
              </a:rPr>
              <a:t>eptember 2021</a:t>
            </a:r>
            <a:endParaRPr lang="nl-NL" dirty="0">
              <a:solidFill>
                <a:srgbClr val="0070C0"/>
              </a:solidFill>
              <a:latin typeface="Berlin Sans FB" panose="020E0602020502020306" pitchFamily="34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1327" y="473076"/>
            <a:ext cx="3517726" cy="1187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029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512093"/>
            <a:ext cx="10515600" cy="1325563"/>
          </a:xfrm>
        </p:spPr>
        <p:txBody>
          <a:bodyPr/>
          <a:lstStyle/>
          <a:p>
            <a:pPr algn="ctr"/>
            <a:r>
              <a:rPr lang="nl-NL" dirty="0" smtClean="0">
                <a:solidFill>
                  <a:srgbClr val="FFC000"/>
                </a:solidFill>
              </a:rPr>
              <a:t>Meekijken in de kring</a:t>
            </a:r>
            <a:endParaRPr lang="nl-NL" dirty="0">
              <a:solidFill>
                <a:srgbClr val="FFC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37656"/>
            <a:ext cx="10515600" cy="4351338"/>
          </a:xfrm>
        </p:spPr>
        <p:txBody>
          <a:bodyPr/>
          <a:lstStyle/>
          <a:p>
            <a:r>
              <a:rPr lang="nl-NL" dirty="0" smtClean="0"/>
              <a:t>Het thema is mensen – ik &amp; jij</a:t>
            </a:r>
          </a:p>
          <a:p>
            <a:r>
              <a:rPr lang="nl-NL" dirty="0" smtClean="0"/>
              <a:t>Wat gaan de kinderen doen?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Kijk- en luistertip </a:t>
            </a:r>
            <a:r>
              <a:rPr lang="nl-NL" dirty="0" smtClean="0">
                <a:sym typeface="Wingdings" panose="05000000000000000000" pitchFamily="2" charset="2"/>
              </a:rPr>
              <a:t>:</a:t>
            </a:r>
          </a:p>
          <a:p>
            <a:r>
              <a:rPr lang="nl-NL" dirty="0" smtClean="0"/>
              <a:t>Wat vraagt de leidster allemaal?</a:t>
            </a:r>
          </a:p>
          <a:p>
            <a:r>
              <a:rPr lang="nl-NL" dirty="0" smtClean="0"/>
              <a:t>Wat voor soorten spel zie je bij de kinderen</a:t>
            </a:r>
            <a:r>
              <a:rPr lang="nl-NL" dirty="0" smtClean="0"/>
              <a:t>?</a:t>
            </a:r>
          </a:p>
          <a:p>
            <a:r>
              <a:rPr lang="nl-NL" dirty="0" smtClean="0"/>
              <a:t>Wat voor soort vragen stellen ze?</a:t>
            </a:r>
            <a:endParaRPr lang="nl-NL" dirty="0" smtClean="0"/>
          </a:p>
          <a:p>
            <a:r>
              <a:rPr lang="nl-NL" dirty="0" smtClean="0"/>
              <a:t>Andere dingen?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7898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512093"/>
            <a:ext cx="10515600" cy="1325563"/>
          </a:xfrm>
        </p:spPr>
        <p:txBody>
          <a:bodyPr/>
          <a:lstStyle/>
          <a:p>
            <a:pPr algn="ctr"/>
            <a:r>
              <a:rPr lang="nl-NL" dirty="0" smtClean="0">
                <a:solidFill>
                  <a:srgbClr val="00B050"/>
                </a:solidFill>
              </a:rPr>
              <a:t>Napraten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37656"/>
            <a:ext cx="10515600" cy="4351338"/>
          </a:xfrm>
        </p:spPr>
        <p:txBody>
          <a:bodyPr/>
          <a:lstStyle/>
          <a:p>
            <a:r>
              <a:rPr lang="nl-NL" dirty="0" smtClean="0"/>
              <a:t>Wat vonden jullie ervan?</a:t>
            </a:r>
          </a:p>
          <a:p>
            <a:r>
              <a:rPr lang="nl-NL" dirty="0" smtClean="0"/>
              <a:t>Welke vragen stelde ze?</a:t>
            </a:r>
          </a:p>
          <a:p>
            <a:r>
              <a:rPr lang="nl-NL" dirty="0" smtClean="0"/>
              <a:t>Hoe werd er gespeeld?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3533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512093"/>
            <a:ext cx="10515600" cy="1325563"/>
          </a:xfrm>
        </p:spPr>
        <p:txBody>
          <a:bodyPr/>
          <a:lstStyle/>
          <a:p>
            <a:pPr algn="ctr"/>
            <a:r>
              <a:rPr lang="nl-NL" dirty="0" smtClean="0">
                <a:solidFill>
                  <a:srgbClr val="00B050"/>
                </a:solidFill>
              </a:rPr>
              <a:t>Ideeën voor thuis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37656"/>
            <a:ext cx="10515600" cy="4351338"/>
          </a:xfrm>
        </p:spPr>
        <p:txBody>
          <a:bodyPr/>
          <a:lstStyle/>
          <a:p>
            <a:r>
              <a:rPr lang="nl-NL" dirty="0" smtClean="0"/>
              <a:t>Wat kun je thuis doen met het thema?</a:t>
            </a:r>
          </a:p>
          <a:p>
            <a:pPr marL="0" indent="0">
              <a:buNone/>
            </a:pP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63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NL" dirty="0" smtClean="0">
                <a:solidFill>
                  <a:schemeClr val="accent4"/>
                </a:solidFill>
              </a:rPr>
              <a:t/>
            </a:r>
            <a:br>
              <a:rPr lang="nl-NL" dirty="0" smtClean="0">
                <a:solidFill>
                  <a:schemeClr val="accent4"/>
                </a:solidFill>
              </a:rPr>
            </a:br>
            <a:r>
              <a:rPr lang="nl-NL" dirty="0" smtClean="0">
                <a:solidFill>
                  <a:schemeClr val="accent4"/>
                </a:solidFill>
              </a:rPr>
              <a:t>Waarom zijn we hier vandaag?</a:t>
            </a:r>
            <a:br>
              <a:rPr lang="nl-NL" dirty="0" smtClean="0">
                <a:solidFill>
                  <a:schemeClr val="accent4"/>
                </a:solidFill>
              </a:rPr>
            </a:br>
            <a:r>
              <a:rPr lang="nl-NL" dirty="0" smtClean="0">
                <a:solidFill>
                  <a:schemeClr val="accent4"/>
                </a:solidFill>
              </a:rPr>
              <a:t>Samen voor je kind!</a:t>
            </a:r>
            <a:br>
              <a:rPr lang="nl-NL" dirty="0" smtClean="0">
                <a:solidFill>
                  <a:schemeClr val="accent4"/>
                </a:solidFill>
              </a:rPr>
            </a:br>
            <a:endParaRPr lang="nl-NL" i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We kunnen leren van elkaar</a:t>
            </a:r>
          </a:p>
          <a:p>
            <a:r>
              <a:rPr lang="nl-NL" dirty="0" smtClean="0"/>
              <a:t>Opvang is opvang en thuis is thuis: ieder z’n eigen rol</a:t>
            </a:r>
          </a:p>
          <a:p>
            <a:r>
              <a:rPr lang="nl-NL" dirty="0" smtClean="0"/>
              <a:t>Jij </a:t>
            </a:r>
            <a:r>
              <a:rPr lang="nl-NL" dirty="0"/>
              <a:t>k</a:t>
            </a:r>
            <a:r>
              <a:rPr lang="nl-NL" dirty="0" smtClean="0"/>
              <a:t>ent je kind het beste, dus:</a:t>
            </a:r>
          </a:p>
          <a:p>
            <a:pPr marL="0" indent="0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sz="3500" i="1" dirty="0" smtClean="0"/>
              <a:t>Jouw idee is altijd welkom!</a:t>
            </a:r>
          </a:p>
          <a:p>
            <a:pPr marL="0" indent="0" algn="ctr">
              <a:buNone/>
            </a:pPr>
            <a:endParaRPr lang="nl-NL" sz="3500" dirty="0" smtClean="0"/>
          </a:p>
        </p:txBody>
      </p:sp>
    </p:spTree>
    <p:extLst>
      <p:ext uri="{BB962C8B-B14F-4D97-AF65-F5344CB8AC3E}">
        <p14:creationId xmlns:p14="http://schemas.microsoft.com/office/powerpoint/2010/main" val="126207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20165" y="1653743"/>
            <a:ext cx="8618316" cy="4596586"/>
          </a:xfrm>
        </p:spPr>
        <p:txBody>
          <a:bodyPr/>
          <a:lstStyle/>
          <a:p>
            <a:endParaRPr lang="nl-NL" dirty="0" smtClean="0"/>
          </a:p>
          <a:p>
            <a:r>
              <a:rPr lang="nl-NL" sz="3600" dirty="0" smtClean="0">
                <a:solidFill>
                  <a:schemeClr val="accent4"/>
                </a:solidFill>
              </a:rPr>
              <a:t>Ontwikkeling van je kind: taal, emotioneel en motorisch</a:t>
            </a:r>
          </a:p>
          <a:p>
            <a:r>
              <a:rPr lang="nl-NL" sz="3600" dirty="0" smtClean="0">
                <a:solidFill>
                  <a:schemeClr val="accent4"/>
                </a:solidFill>
              </a:rPr>
              <a:t>Spelen en ontwikkelen</a:t>
            </a:r>
          </a:p>
          <a:p>
            <a:r>
              <a:rPr lang="nl-NL" sz="3600" dirty="0" smtClean="0">
                <a:solidFill>
                  <a:schemeClr val="accent4"/>
                </a:solidFill>
              </a:rPr>
              <a:t>Voorbereiding kijken in de kring</a:t>
            </a:r>
          </a:p>
          <a:p>
            <a:r>
              <a:rPr lang="nl-NL" sz="3200" dirty="0" smtClean="0">
                <a:solidFill>
                  <a:srgbClr val="0070C0"/>
                </a:solidFill>
              </a:rPr>
              <a:t>Kijken in de kring</a:t>
            </a:r>
          </a:p>
          <a:p>
            <a:r>
              <a:rPr lang="nl-NL" sz="3200" dirty="0" smtClean="0">
                <a:solidFill>
                  <a:srgbClr val="00B050"/>
                </a:solidFill>
              </a:rPr>
              <a:t>Napraten en ideeën voor thuis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9210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solidFill>
                  <a:srgbClr val="FFC000"/>
                </a:solidFill>
              </a:rPr>
              <a:t>Je kind leert superveel!</a:t>
            </a:r>
            <a:endParaRPr lang="nl-NL" dirty="0">
              <a:solidFill>
                <a:srgbClr val="FFC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Taal, emotioneel en motorisch</a:t>
            </a:r>
            <a:r>
              <a:rPr lang="nl-NL" dirty="0"/>
              <a:t>	</a:t>
            </a:r>
            <a:endParaRPr lang="nl-NL" dirty="0" smtClean="0"/>
          </a:p>
          <a:p>
            <a:r>
              <a:rPr lang="nl-NL" dirty="0" err="1" smtClean="0"/>
              <a:t>Kindvolgsysteem</a:t>
            </a:r>
            <a:r>
              <a:rPr lang="nl-NL" dirty="0" smtClean="0"/>
              <a:t>: observatie</a:t>
            </a:r>
          </a:p>
          <a:p>
            <a:r>
              <a:rPr lang="nl-NL" dirty="0" smtClean="0"/>
              <a:t>Voorbeelden van wat je kind leert: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dirty="0" smtClean="0"/>
              <a:t>Van een bankje springen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dirty="0" smtClean="0"/>
              <a:t>Alleen spelen en samen spelen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dirty="0" smtClean="0"/>
              <a:t>Hebben jullie nog andere voorbeelden?</a:t>
            </a:r>
            <a:endParaRPr lang="nl-NL" dirty="0"/>
          </a:p>
          <a:p>
            <a:pPr marL="0" indent="0">
              <a:buNone/>
            </a:pPr>
            <a:endParaRPr lang="nl-NL" dirty="0" smtClean="0"/>
          </a:p>
        </p:txBody>
      </p:sp>
      <p:pic>
        <p:nvPicPr>
          <p:cNvPr id="4" name="Picture 4" descr="Afbeeldingsresultaat voor communicati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4049" y="511601"/>
            <a:ext cx="2327835" cy="1653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822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solidFill>
                  <a:schemeClr val="accent4"/>
                </a:solidFill>
              </a:rPr>
              <a:t>Wat doen we op </a:t>
            </a:r>
            <a:r>
              <a:rPr lang="nl-NL" dirty="0">
                <a:solidFill>
                  <a:schemeClr val="accent4"/>
                </a:solidFill>
              </a:rPr>
              <a:t>de opvang</a:t>
            </a:r>
            <a:r>
              <a:rPr lang="nl-NL" dirty="0" smtClean="0">
                <a:solidFill>
                  <a:schemeClr val="accent4"/>
                </a:solidFill>
              </a:rPr>
              <a:t>?</a:t>
            </a:r>
            <a:endParaRPr lang="nl-NL" dirty="0">
              <a:solidFill>
                <a:schemeClr val="accent4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Taal</a:t>
            </a:r>
          </a:p>
          <a:p>
            <a:pPr lvl="1"/>
            <a:r>
              <a:rPr lang="nl-NL" dirty="0" smtClean="0"/>
              <a:t>Pyramide</a:t>
            </a:r>
          </a:p>
          <a:p>
            <a:pPr lvl="1"/>
            <a:r>
              <a:rPr lang="nl-NL" dirty="0" smtClean="0"/>
              <a:t>Logo3000</a:t>
            </a:r>
          </a:p>
          <a:p>
            <a:pPr marL="0" indent="0">
              <a:buNone/>
            </a:pP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Emotioneel en motorisch</a:t>
            </a:r>
            <a:endParaRPr lang="nl-NL" dirty="0"/>
          </a:p>
          <a:p>
            <a:pPr lvl="1"/>
            <a:r>
              <a:rPr lang="nl-NL" dirty="0" smtClean="0"/>
              <a:t>Pyramide</a:t>
            </a:r>
          </a:p>
          <a:p>
            <a:pPr lvl="1"/>
            <a:r>
              <a:rPr lang="nl-NL" dirty="0" smtClean="0"/>
              <a:t>Nijntje beweegt</a:t>
            </a:r>
          </a:p>
        </p:txBody>
      </p:sp>
    </p:spTree>
    <p:extLst>
      <p:ext uri="{BB962C8B-B14F-4D97-AF65-F5344CB8AC3E}">
        <p14:creationId xmlns:p14="http://schemas.microsoft.com/office/powerpoint/2010/main" val="247985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16148"/>
            <a:ext cx="10515600" cy="1325563"/>
          </a:xfrm>
        </p:spPr>
        <p:txBody>
          <a:bodyPr/>
          <a:lstStyle/>
          <a:p>
            <a:pPr algn="ctr"/>
            <a:r>
              <a:rPr lang="nl-NL" dirty="0" smtClean="0">
                <a:solidFill>
                  <a:srgbClr val="FFC000"/>
                </a:solidFill>
              </a:rPr>
              <a:t>Je kind leert superveel!</a:t>
            </a:r>
            <a:endParaRPr lang="nl-NL" dirty="0">
              <a:solidFill>
                <a:srgbClr val="FFC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nl-NL" sz="8000" dirty="0" smtClean="0">
                <a:solidFill>
                  <a:srgbClr val="FFC000"/>
                </a:solidFill>
              </a:rPr>
              <a:t>Taal</a:t>
            </a:r>
          </a:p>
          <a:p>
            <a:r>
              <a:rPr lang="nl-NL" sz="8000" dirty="0" smtClean="0"/>
              <a:t>Je kind leert een heleboel nieuwe woorden.</a:t>
            </a:r>
          </a:p>
          <a:p>
            <a:pPr marL="0" indent="0">
              <a:buNone/>
            </a:pPr>
            <a:r>
              <a:rPr lang="nl-NL" sz="8000" dirty="0" smtClean="0"/>
              <a:t>	2 jaar: leert wel 10 woorden per week</a:t>
            </a:r>
          </a:p>
          <a:p>
            <a:pPr marL="0" indent="0">
              <a:buNone/>
            </a:pPr>
            <a:r>
              <a:rPr lang="nl-NL" sz="8000" dirty="0" smtClean="0"/>
              <a:t>	3 jaar: kan al zo’n 1.000 woorden zeggen en 1.250 begrijpen</a:t>
            </a:r>
          </a:p>
          <a:p>
            <a:pPr marL="0" indent="0">
              <a:buNone/>
            </a:pPr>
            <a:r>
              <a:rPr lang="nl-NL" sz="8000" dirty="0"/>
              <a:t>	</a:t>
            </a:r>
            <a:r>
              <a:rPr lang="nl-NL" sz="8000" dirty="0" smtClean="0"/>
              <a:t>4 t/m 6 jaar: leert zo’n 4.000 woorden te begrijpen	</a:t>
            </a:r>
          </a:p>
          <a:p>
            <a:pPr marL="0" indent="0">
              <a:buNone/>
            </a:pPr>
            <a:r>
              <a:rPr lang="nl-NL" sz="8000" dirty="0" smtClean="0"/>
              <a:t>	</a:t>
            </a:r>
          </a:p>
          <a:p>
            <a:r>
              <a:rPr lang="nl-NL" sz="8000" dirty="0" smtClean="0"/>
              <a:t>Je kind kan enkelvoud en meervoud van een woord maken.	</a:t>
            </a:r>
          </a:p>
          <a:p>
            <a:pPr marL="0" indent="0">
              <a:buNone/>
            </a:pPr>
            <a:r>
              <a:rPr lang="nl-NL" sz="8000" dirty="0" smtClean="0"/>
              <a:t>	Bijvoorbeeld: ‘knuffel – knuffels’ of ‘voetbal – voetballen’</a:t>
            </a:r>
          </a:p>
          <a:p>
            <a:pPr marL="0" indent="0">
              <a:buNone/>
            </a:pPr>
            <a:endParaRPr lang="nl-NL" sz="8000" dirty="0" smtClean="0"/>
          </a:p>
          <a:p>
            <a:r>
              <a:rPr lang="nl-NL" sz="8000" dirty="0" smtClean="0"/>
              <a:t>Je kind gaat hele zinnen maken.</a:t>
            </a:r>
          </a:p>
          <a:p>
            <a:pPr marL="0" indent="0">
              <a:buNone/>
            </a:pPr>
            <a:r>
              <a:rPr lang="nl-NL" sz="8000" dirty="0" smtClean="0"/>
              <a:t>	Bijvoorbeeld: ‘koekje eten’ wordt ‘mag ik een koekje</a:t>
            </a:r>
            <a:r>
              <a:rPr lang="nl-NL" sz="8000" dirty="0" smtClean="0"/>
              <a:t>?’</a:t>
            </a:r>
          </a:p>
          <a:p>
            <a:pPr marL="0" indent="0">
              <a:buNone/>
            </a:pPr>
            <a:endParaRPr lang="nl-NL" sz="8000" dirty="0"/>
          </a:p>
          <a:p>
            <a:pPr marL="0" indent="0">
              <a:buNone/>
            </a:pPr>
            <a:r>
              <a:rPr lang="nl-NL" sz="8000" dirty="0" smtClean="0"/>
              <a:t>Vraag: wat herken je hiervan al bij je eigen kind?</a:t>
            </a:r>
            <a:endParaRPr lang="nl-NL" sz="8000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/>
              <a:t>	</a:t>
            </a:r>
            <a:endParaRPr lang="nl-NL" dirty="0" smtClean="0"/>
          </a:p>
          <a:p>
            <a:pPr marL="0" indent="0">
              <a:buNone/>
            </a:pPr>
            <a:r>
              <a:rPr lang="nl-NL" dirty="0"/>
              <a:t>	</a:t>
            </a:r>
          </a:p>
          <a:p>
            <a:pPr marL="0" indent="0">
              <a:buNone/>
            </a:pPr>
            <a:endParaRPr lang="nl-NL" dirty="0" smtClean="0"/>
          </a:p>
        </p:txBody>
      </p:sp>
      <p:pic>
        <p:nvPicPr>
          <p:cNvPr id="4" name="Picture 4" descr="Afbeeldingsresultaat voor communicati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4634" y="604908"/>
            <a:ext cx="2337879" cy="1660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414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4"/>
                </a:solidFill>
              </a:rPr>
              <a:t>Hoe leren kinderen taal?</a:t>
            </a:r>
            <a:endParaRPr lang="nl-NL" dirty="0">
              <a:solidFill>
                <a:schemeClr val="accent4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Goede voorbeelden horen van ouders en opvang</a:t>
            </a:r>
          </a:p>
          <a:p>
            <a:r>
              <a:rPr lang="nl-NL" dirty="0" smtClean="0"/>
              <a:t>Veel zelf praten (o.a. in spel)</a:t>
            </a:r>
          </a:p>
          <a:p>
            <a:r>
              <a:rPr lang="nl-NL" dirty="0" smtClean="0"/>
              <a:t>Woorden herhalen op verschillende manieren</a:t>
            </a:r>
          </a:p>
          <a:p>
            <a:pPr marL="457200" lvl="1" indent="0">
              <a:buNone/>
            </a:pPr>
            <a:endParaRPr lang="nl-NL" i="1" dirty="0" smtClean="0"/>
          </a:p>
          <a:p>
            <a:pPr marL="0" indent="0">
              <a:buNone/>
            </a:pPr>
            <a:r>
              <a:rPr lang="nl-NL" dirty="0" smtClean="0">
                <a:solidFill>
                  <a:srgbClr val="FFC000"/>
                </a:solidFill>
              </a:rPr>
              <a:t>Waarom is taal belangrijk?</a:t>
            </a:r>
          </a:p>
          <a:p>
            <a:pPr marL="457200" lvl="1" indent="0">
              <a:buNone/>
            </a:pPr>
            <a:endParaRPr lang="nl-NL" dirty="0" smtClean="0"/>
          </a:p>
          <a:p>
            <a:r>
              <a:rPr lang="nl-NL" dirty="0" smtClean="0"/>
              <a:t>Sociaal: vriendjes maken</a:t>
            </a:r>
          </a:p>
          <a:p>
            <a:r>
              <a:rPr lang="nl-NL" dirty="0" smtClean="0"/>
              <a:t>Zeggen wat je wilt, leuk vindt, niet leuk vindt, niet begrijpt etc</a:t>
            </a:r>
          </a:p>
          <a:p>
            <a:endParaRPr lang="nl-NL" dirty="0" smtClean="0"/>
          </a:p>
          <a:p>
            <a:endParaRPr lang="nl-NL" dirty="0"/>
          </a:p>
        </p:txBody>
      </p:sp>
      <p:pic>
        <p:nvPicPr>
          <p:cNvPr id="3076" name="Picture 4" descr="Afbeeldingsresultaat voor communicati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0488" y="570776"/>
            <a:ext cx="2591868" cy="1840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5593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solidFill>
                  <a:schemeClr val="accent4"/>
                </a:solidFill>
              </a:rPr>
              <a:t>Thuis is taal ook overal</a:t>
            </a:r>
            <a:endParaRPr lang="nl-NL" dirty="0">
              <a:solidFill>
                <a:schemeClr val="accent4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dirty="0" smtClean="0">
                <a:solidFill>
                  <a:schemeClr val="accent5"/>
                </a:solidFill>
              </a:rPr>
              <a:t>Thuis gebeurt heel veel met taal. Wat doen jullie?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6946" y="3172957"/>
            <a:ext cx="2418108" cy="2562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21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solidFill>
                  <a:schemeClr val="accent4"/>
                </a:solidFill>
              </a:rPr>
              <a:t>Tips</a:t>
            </a:r>
            <a:endParaRPr lang="nl-NL" dirty="0">
              <a:solidFill>
                <a:schemeClr val="accent4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24827" y="1132606"/>
            <a:ext cx="10515600" cy="4817620"/>
          </a:xfrm>
        </p:spPr>
        <p:txBody>
          <a:bodyPr>
            <a:normAutofit lnSpcReduction="10000"/>
          </a:bodyPr>
          <a:lstStyle/>
          <a:p>
            <a:endParaRPr lang="nl-NL" dirty="0"/>
          </a:p>
          <a:p>
            <a:r>
              <a:rPr lang="nl-NL" dirty="0" smtClean="0"/>
              <a:t>Open vragen stellen stimuleert kinderen meer woorden te gebruiken.</a:t>
            </a:r>
            <a:endParaRPr lang="nl-NL" dirty="0"/>
          </a:p>
          <a:p>
            <a:pPr lvl="1"/>
            <a:r>
              <a:rPr lang="nl-NL" dirty="0" smtClean="0"/>
              <a:t>Was het leuk op school? Ja / nee</a:t>
            </a:r>
          </a:p>
          <a:p>
            <a:pPr lvl="1"/>
            <a:r>
              <a:rPr lang="nl-NL" dirty="0" smtClean="0"/>
              <a:t>Of: …</a:t>
            </a:r>
          </a:p>
          <a:p>
            <a:pPr lvl="1"/>
            <a:r>
              <a:rPr lang="nl-NL" dirty="0" smtClean="0"/>
              <a:t>Tip: gebruik Connect-verslag om specifieke vragen te stellen</a:t>
            </a:r>
            <a:endParaRPr lang="nl-NL" dirty="0"/>
          </a:p>
          <a:p>
            <a:r>
              <a:rPr lang="nl-NL" dirty="0" smtClean="0"/>
              <a:t>Voer veel gesprekken: tijdens het eten, koken, in de auto, op de fiets, tijdens het theedrinken, tijdens het klussen … 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Vraag:</a:t>
            </a:r>
          </a:p>
          <a:p>
            <a:pPr lvl="1"/>
            <a:r>
              <a:rPr lang="nl-NL" dirty="0" smtClean="0"/>
              <a:t>Hoe gaan jullie om met </a:t>
            </a:r>
            <a:r>
              <a:rPr lang="nl-NL" dirty="0" err="1" smtClean="0"/>
              <a:t>waarom-vragen</a:t>
            </a:r>
            <a:r>
              <a:rPr lang="nl-NL" dirty="0" smtClean="0"/>
              <a:t>?</a:t>
            </a:r>
          </a:p>
          <a:p>
            <a:pPr lvl="1"/>
            <a:r>
              <a:rPr lang="nl-NL" dirty="0" smtClean="0"/>
              <a:t>Welke vragen stellen jullie allemaal thuis?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9747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680</Words>
  <Application>Microsoft Office PowerPoint</Application>
  <PresentationFormat>Breedbeeld</PresentationFormat>
  <Paragraphs>116</Paragraphs>
  <Slides>12</Slides>
  <Notes>11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8" baseType="lpstr">
      <vt:lpstr>Arial</vt:lpstr>
      <vt:lpstr>Berlin Sans FB</vt:lpstr>
      <vt:lpstr>Calibri</vt:lpstr>
      <vt:lpstr>Courier New</vt:lpstr>
      <vt:lpstr>Wingdings</vt:lpstr>
      <vt:lpstr>Kantoorthema</vt:lpstr>
      <vt:lpstr>Welkom! Samen voor je kind</vt:lpstr>
      <vt:lpstr> Waarom zijn we hier vandaag? Samen voor je kind! </vt:lpstr>
      <vt:lpstr>Wat gaan we doen?</vt:lpstr>
      <vt:lpstr>Je kind leert superveel!</vt:lpstr>
      <vt:lpstr>Wat doen we op de opvang?</vt:lpstr>
      <vt:lpstr>Je kind leert superveel!</vt:lpstr>
      <vt:lpstr>Hoe leren kinderen taal?</vt:lpstr>
      <vt:lpstr>Thuis is taal ook overal</vt:lpstr>
      <vt:lpstr>Tips</vt:lpstr>
      <vt:lpstr>Meekijken in de kring</vt:lpstr>
      <vt:lpstr>Napraten</vt:lpstr>
      <vt:lpstr>Ideeën voor thuis</vt:lpstr>
    </vt:vector>
  </TitlesOfParts>
  <Company>Holding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Zomerschool  Amsterdam-Noord</dc:title>
  <dc:creator>Marlies Elderenbosch</dc:creator>
  <cp:lastModifiedBy>Bart Siekman</cp:lastModifiedBy>
  <cp:revision>49</cp:revision>
  <dcterms:created xsi:type="dcterms:W3CDTF">2019-08-12T05:30:24Z</dcterms:created>
  <dcterms:modified xsi:type="dcterms:W3CDTF">2021-11-22T20:35:34Z</dcterms:modified>
</cp:coreProperties>
</file>